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handoutMasterIdLst>
    <p:handoutMasterId r:id="rId19"/>
  </p:handoutMasterIdLst>
  <p:sldIdLst>
    <p:sldId id="256" r:id="rId2"/>
    <p:sldId id="257" r:id="rId3"/>
    <p:sldId id="269" r:id="rId4"/>
    <p:sldId id="270" r:id="rId5"/>
    <p:sldId id="271" r:id="rId6"/>
    <p:sldId id="262" r:id="rId7"/>
    <p:sldId id="279" r:id="rId8"/>
    <p:sldId id="282" r:id="rId9"/>
    <p:sldId id="277" r:id="rId10"/>
    <p:sldId id="280" r:id="rId11"/>
    <p:sldId id="274" r:id="rId12"/>
    <p:sldId id="278" r:id="rId13"/>
    <p:sldId id="281" r:id="rId14"/>
    <p:sldId id="276" r:id="rId15"/>
    <p:sldId id="258"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178" autoAdjust="0"/>
    <p:restoredTop sz="94660"/>
  </p:normalViewPr>
  <p:slideViewPr>
    <p:cSldViewPr>
      <p:cViewPr varScale="1">
        <p:scale>
          <a:sx n="74" d="100"/>
          <a:sy n="74" d="100"/>
        </p:scale>
        <p:origin x="851" y="53"/>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43B725B-653D-4166-A8E9-72A38A1847CF}" type="datetimeFigureOut">
              <a:rPr lang="en-US"/>
              <a:t>7/19/2023</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861E8E-D392-497B-BB21-122DD7C27CF3}" type="slidenum">
              <a:rPr/>
              <a:t>‹#›</a:t>
            </a:fld>
            <a:endParaRPr/>
          </a:p>
        </p:txBody>
      </p:sp>
    </p:spTree>
    <p:extLst>
      <p:ext uri="{BB962C8B-B14F-4D97-AF65-F5344CB8AC3E}">
        <p14:creationId xmlns:p14="http://schemas.microsoft.com/office/powerpoint/2010/main" val="120835309"/>
      </p:ext>
    </p:extLst>
  </p:cSld>
  <p:clrMap bg1="lt1" tx1="dk1" bg2="lt2" tx2="dk2" accent1="accent1" accent2="accent2" accent3="accent3" accent4="accent4" accent5="accent5" accent6="accent6" hlink="hlink" folHlink="folHlink"/>
</p:handoutMaster>
</file>

<file path=ppt/media/image1.jpe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3F64CD-0576-4A9A-BD06-7889D6E60BDC}" type="datetimeFigureOut">
              <a:rPr lang="en-US"/>
              <a:t>7/19/2023</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55D449-B875-4B8D-8E66-224D27E54C9A}" type="slidenum">
              <a:rPr/>
              <a:t>‹#›</a:t>
            </a:fld>
            <a:endParaRPr/>
          </a:p>
        </p:txBody>
      </p:sp>
    </p:spTree>
    <p:extLst>
      <p:ext uri="{BB962C8B-B14F-4D97-AF65-F5344CB8AC3E}">
        <p14:creationId xmlns:p14="http://schemas.microsoft.com/office/powerpoint/2010/main" val="1349979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555D449-B875-4B8D-8E66-224D27E54C9A}" type="slidenum">
              <a:rPr lang="en-US" smtClean="0"/>
              <a:t>1</a:t>
            </a:fld>
            <a:endParaRPr lang="en-US"/>
          </a:p>
        </p:txBody>
      </p:sp>
    </p:spTree>
    <p:extLst>
      <p:ext uri="{BB962C8B-B14F-4D97-AF65-F5344CB8AC3E}">
        <p14:creationId xmlns:p14="http://schemas.microsoft.com/office/powerpoint/2010/main" val="7507688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D9D9D9"/>
            </a:gs>
            <a:gs pos="100000">
              <a:schemeClr val="bg1"/>
            </a:gs>
          </a:gsLst>
          <a:lin ang="8100000" scaled="0"/>
          <a:tileRect/>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26225" y="1828800"/>
            <a:ext cx="4098175" cy="3177380"/>
          </a:xfrm>
        </p:spPr>
        <p:txBody>
          <a:bodyPr anchor="b">
            <a:normAutofit/>
          </a:bodyPr>
          <a:lstStyle>
            <a:lvl1pPr algn="l">
              <a:lnSpc>
                <a:spcPct val="80000"/>
              </a:lnSpc>
              <a:defRPr sz="5400">
                <a:solidFill>
                  <a:schemeClr val="accent1"/>
                </a:solidFill>
              </a:defRPr>
            </a:lvl1pPr>
          </a:lstStyle>
          <a:p>
            <a:r>
              <a:rPr lang="en-US"/>
              <a:t>Click to edit Master title style</a:t>
            </a:r>
            <a:endParaRPr/>
          </a:p>
        </p:txBody>
      </p:sp>
      <p:sp>
        <p:nvSpPr>
          <p:cNvPr id="3" name="Subtitle 2"/>
          <p:cNvSpPr>
            <a:spLocks noGrp="1"/>
          </p:cNvSpPr>
          <p:nvPr>
            <p:ph type="subTitle" idx="1"/>
          </p:nvPr>
        </p:nvSpPr>
        <p:spPr>
          <a:xfrm>
            <a:off x="626225" y="5181600"/>
            <a:ext cx="4098175" cy="685800"/>
          </a:xfrm>
        </p:spPr>
        <p:txBody>
          <a:bodyPr>
            <a:normAutofit/>
          </a:bodyPr>
          <a:lstStyle>
            <a:lvl1pPr marL="0" indent="0" algn="l">
              <a:buNone/>
              <a:defRPr sz="2000" cap="all" baseline="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pic>
        <p:nvPicPr>
          <p:cNvPr id="7" name="Picture 6" descr="EKG line"/>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5188688" y="-1"/>
            <a:ext cx="7000137" cy="6858001"/>
          </a:xfrm>
          <a:prstGeom prst="rect">
            <a:avLst/>
          </a:prstGeom>
        </p:spPr>
      </p:pic>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7/19/2023</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descr="Rectangle"/>
          <p:cNvSpPr/>
          <p:nvPr/>
        </p:nvSpPr>
        <p:spPr>
          <a:xfrm>
            <a:off x="9982200" y="0"/>
            <a:ext cx="2209800" cy="6858000"/>
          </a:xfrm>
          <a:prstGeom prst="rect">
            <a:avLst/>
          </a:prstGeom>
          <a:gradFill flip="none" rotWithShape="1">
            <a:gsLst>
              <a:gs pos="0">
                <a:schemeClr val="accent1"/>
              </a:gs>
              <a:gs pos="100000">
                <a:schemeClr val="accent1">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10058399" y="457201"/>
            <a:ext cx="2057401" cy="59436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609600" y="457200"/>
            <a:ext cx="9067800" cy="5943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7/19/2023</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37CC0096-1860-4642-9CD2-0079EA5E7CD1}" type="datetimeFigureOut">
              <a:rPr lang="en-US"/>
              <a:t>7/19/2023</a:t>
            </a:fld>
            <a:endParaRPr/>
          </a:p>
        </p:txBody>
      </p:sp>
      <p:sp>
        <p:nvSpPr>
          <p:cNvPr id="6" name="Slide Number Placeholder 5"/>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gradFill flip="none" rotWithShape="1">
          <a:gsLst>
            <a:gs pos="0">
              <a:schemeClr val="accent1"/>
            </a:gs>
            <a:gs pos="100000">
              <a:schemeClr val="accent1">
                <a:lumMod val="75000"/>
              </a:schemeClr>
            </a:gs>
          </a:gsLst>
          <a:lin ang="5400000" scaled="0"/>
          <a:tileRect/>
        </a:gradFill>
        <a:effectLst/>
      </p:bgPr>
    </p:bg>
    <p:spTree>
      <p:nvGrpSpPr>
        <p:cNvPr id="1" name=""/>
        <p:cNvGrpSpPr/>
        <p:nvPr/>
      </p:nvGrpSpPr>
      <p:grpSpPr>
        <a:xfrm>
          <a:off x="0" y="0"/>
          <a:ext cx="0" cy="0"/>
          <a:chOff x="0" y="0"/>
          <a:chExt cx="0" cy="0"/>
        </a:xfrm>
      </p:grpSpPr>
      <p:sp>
        <p:nvSpPr>
          <p:cNvPr id="7" name="Rectangle 6" descr="Rectangle"/>
          <p:cNvSpPr/>
          <p:nvPr/>
        </p:nvSpPr>
        <p:spPr>
          <a:xfrm>
            <a:off x="265112" y="228600"/>
            <a:ext cx="11658600" cy="6400800"/>
          </a:xfrm>
          <a:prstGeom prst="rect">
            <a:avLst/>
          </a:prstGeom>
          <a:noFill/>
          <a:ln w="15875">
            <a:gradFill flip="none" rotWithShape="1">
              <a:gsLst>
                <a:gs pos="0">
                  <a:schemeClr val="bg1">
                    <a:lumMod val="75000"/>
                  </a:schemeClr>
                </a:gs>
                <a:gs pos="100000">
                  <a:schemeClr val="bg1"/>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1066800" y="1828800"/>
            <a:ext cx="7772400" cy="3177380"/>
          </a:xfrm>
        </p:spPr>
        <p:txBody>
          <a:bodyPr anchor="b">
            <a:normAutofit/>
          </a:bodyPr>
          <a:lstStyle>
            <a:lvl1pPr>
              <a:lnSpc>
                <a:spcPct val="80000"/>
              </a:lnSpc>
              <a:defRPr sz="5400"/>
            </a:lvl1pPr>
          </a:lstStyle>
          <a:p>
            <a:r>
              <a:rPr lang="en-US"/>
              <a:t>Click to edit Master title style</a:t>
            </a:r>
            <a:endParaRPr/>
          </a:p>
        </p:txBody>
      </p:sp>
      <p:sp>
        <p:nvSpPr>
          <p:cNvPr id="3" name="Text Placeholder 2"/>
          <p:cNvSpPr>
            <a:spLocks noGrp="1"/>
          </p:cNvSpPr>
          <p:nvPr>
            <p:ph type="body" idx="1"/>
          </p:nvPr>
        </p:nvSpPr>
        <p:spPr>
          <a:xfrm>
            <a:off x="1066800" y="5181600"/>
            <a:ext cx="7772400" cy="685800"/>
          </a:xfrm>
        </p:spPr>
        <p:txBody>
          <a:bodyPr>
            <a:normAutofit/>
          </a:bodyPr>
          <a:lstStyle>
            <a:lvl1pPr marL="0" indent="0">
              <a:buNone/>
              <a:defRPr sz="2000" cap="all" baseline="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066800" y="1825624"/>
            <a:ext cx="4800600" cy="457517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324600" y="1825624"/>
            <a:ext cx="4800600" cy="457517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37CC0096-1860-4642-9CD2-0079EA5E7CD1}" type="datetimeFigureOut">
              <a:rPr lang="en-US"/>
              <a:t>7/19/2023</a:t>
            </a:fld>
            <a:endParaRPr/>
          </a:p>
        </p:txBody>
      </p:sp>
      <p:sp>
        <p:nvSpPr>
          <p:cNvPr id="7" name="Slide Number Placeholder 6"/>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066800" y="1828799"/>
            <a:ext cx="4800600" cy="762000"/>
          </a:xfrm>
        </p:spPr>
        <p:txBody>
          <a:bodyPr anchor="ctr">
            <a:noAutofit/>
          </a:bodyPr>
          <a:lstStyle>
            <a:lvl1pPr marL="0" indent="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6800" y="2590799"/>
            <a:ext cx="4800600" cy="381003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324600" y="1828799"/>
            <a:ext cx="4800600" cy="762000"/>
          </a:xfrm>
        </p:spPr>
        <p:txBody>
          <a:bodyPr anchor="ctr">
            <a:noAutofit/>
          </a:bodyPr>
          <a:lstStyle>
            <a:lvl1pPr marL="0" indent="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590799"/>
            <a:ext cx="4800600" cy="3810033"/>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37CC0096-1860-4642-9CD2-0079EA5E7CD1}" type="datetimeFigureOut">
              <a:rPr lang="en-US"/>
              <a:t>7/19/2023</a:t>
            </a:fld>
            <a:endParaRPr/>
          </a:p>
        </p:txBody>
      </p:sp>
      <p:sp>
        <p:nvSpPr>
          <p:cNvPr id="9" name="Slide Number Placeholder 8"/>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37CC0096-1860-4642-9CD2-0079EA5E7CD1}" type="datetimeFigureOut">
              <a:rPr lang="en-US"/>
              <a:t>7/19/2023</a:t>
            </a:fld>
            <a:endParaRPr/>
          </a:p>
        </p:txBody>
      </p:sp>
      <p:sp>
        <p:nvSpPr>
          <p:cNvPr id="5" name="Slide Number Placeholder 4"/>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37CC0096-1860-4642-9CD2-0079EA5E7CD1}" type="datetimeFigureOut">
              <a:rPr lang="en-US"/>
              <a:t>7/19/2023</a:t>
            </a:fld>
            <a:endParaRPr/>
          </a:p>
        </p:txBody>
      </p:sp>
      <p:sp>
        <p:nvSpPr>
          <p:cNvPr id="4" name="Slide Number Placeholder 3"/>
          <p:cNvSpPr>
            <a:spLocks noGrp="1"/>
          </p:cNvSpPr>
          <p:nvPr>
            <p:ph type="sldNum" sz="quarter" idx="12"/>
          </p:nvPr>
        </p:nvSpPr>
        <p:spPr/>
        <p:txBody>
          <a:bodyPr/>
          <a:lstStyle/>
          <a:p>
            <a:fld id="{E31375A4-56A4-47D6-9801-1991572033F7}" type="slidenum">
              <a:rPr/>
              <a:t>‹#›</a:t>
            </a:fld>
            <a:endParaRPr/>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descr="Rectangle"/>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descr="Rectangle"/>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7632700" y="3200400"/>
            <a:ext cx="3932237" cy="1752600"/>
          </a:xfrm>
        </p:spPr>
        <p:txBody>
          <a:bodyPr anchor="b">
            <a:normAutofit/>
          </a:bodyPr>
          <a:lstStyle>
            <a:lvl1pPr>
              <a:defRPr sz="3600"/>
            </a:lvl1pPr>
          </a:lstStyle>
          <a:p>
            <a:r>
              <a:rPr lang="en-US"/>
              <a:t>Click to edit Master title style</a:t>
            </a:r>
            <a:endParaRPr/>
          </a:p>
        </p:txBody>
      </p:sp>
      <p:sp>
        <p:nvSpPr>
          <p:cNvPr id="3" name="Content Placeholder 2"/>
          <p:cNvSpPr>
            <a:spLocks noGrp="1"/>
          </p:cNvSpPr>
          <p:nvPr>
            <p:ph idx="1"/>
          </p:nvPr>
        </p:nvSpPr>
        <p:spPr>
          <a:xfrm>
            <a:off x="609600" y="457201"/>
            <a:ext cx="5943600" cy="5943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7632699" y="5029200"/>
            <a:ext cx="3932237" cy="1371600"/>
          </a:xfrm>
        </p:spPr>
        <p:txBody>
          <a:bodyPr>
            <a:normAutofit/>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descr="Rectangle"/>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descr="Rectangle"/>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7635240" y="3200400"/>
            <a:ext cx="3932237" cy="1752600"/>
          </a:xfrm>
        </p:spPr>
        <p:txBody>
          <a:bodyPr anchor="b">
            <a:normAutofit/>
          </a:bodyPr>
          <a:lstStyle>
            <a:lvl1pPr>
              <a:defRPr sz="360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 y="0"/>
            <a:ext cx="7008810" cy="6857999"/>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7635240" y="5029200"/>
            <a:ext cx="3932237" cy="137464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D9D9D9"/>
            </a:gs>
            <a:gs pos="100000">
              <a:schemeClr val="bg1"/>
            </a:gs>
          </a:gsLst>
          <a:lin ang="16200000" scaled="1"/>
          <a:tileRect/>
        </a:gradFill>
        <a:effectLst/>
      </p:bgPr>
    </p:bg>
    <p:spTree>
      <p:nvGrpSpPr>
        <p:cNvPr id="1" name=""/>
        <p:cNvGrpSpPr/>
        <p:nvPr/>
      </p:nvGrpSpPr>
      <p:grpSpPr>
        <a:xfrm>
          <a:off x="0" y="0"/>
          <a:ext cx="0" cy="0"/>
          <a:chOff x="0" y="0"/>
          <a:chExt cx="0" cy="0"/>
        </a:xfrm>
      </p:grpSpPr>
      <p:sp>
        <p:nvSpPr>
          <p:cNvPr id="7" name="red bar" descr="Red bar"/>
          <p:cNvSpPr/>
          <p:nvPr/>
        </p:nvSpPr>
        <p:spPr>
          <a:xfrm>
            <a:off x="1" y="1"/>
            <a:ext cx="12188824" cy="1524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1066800" y="99220"/>
            <a:ext cx="10058400" cy="132556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524000" y="1828799"/>
            <a:ext cx="9144000" cy="4572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066800" y="6481760"/>
            <a:ext cx="7848600" cy="239715"/>
          </a:xfrm>
          <a:prstGeom prst="rect">
            <a:avLst/>
          </a:prstGeom>
        </p:spPr>
        <p:txBody>
          <a:bodyPr vert="horz" lIns="91440" tIns="45720" rIns="91440" bIns="45720" rtlCol="0" anchor="ctr"/>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9067800" y="6465885"/>
            <a:ext cx="1066800" cy="239715"/>
          </a:xfrm>
          <a:prstGeom prst="rect">
            <a:avLst/>
          </a:prstGeom>
        </p:spPr>
        <p:txBody>
          <a:bodyPr vert="horz" lIns="91440" tIns="45720" rIns="91440" bIns="45720" rtlCol="0" anchor="ctr"/>
          <a:lstStyle>
            <a:lvl1pPr algn="r">
              <a:defRPr sz="1100">
                <a:solidFill>
                  <a:schemeClr val="tx1"/>
                </a:solidFill>
              </a:defRPr>
            </a:lvl1pPr>
          </a:lstStyle>
          <a:p>
            <a:fld id="{37CC0096-1860-4642-9CD2-0079EA5E7CD1}" type="datetimeFigureOut">
              <a:rPr lang="en-US" smtClean="0"/>
              <a:pPr/>
              <a:t>7/19/2023</a:t>
            </a:fld>
            <a:endParaRPr lang="en-US" dirty="0"/>
          </a:p>
        </p:txBody>
      </p:sp>
      <p:sp>
        <p:nvSpPr>
          <p:cNvPr id="6" name="Slide Number Placeholder 5"/>
          <p:cNvSpPr>
            <a:spLocks noGrp="1"/>
          </p:cNvSpPr>
          <p:nvPr>
            <p:ph type="sldNum" sz="quarter" idx="4"/>
          </p:nvPr>
        </p:nvSpPr>
        <p:spPr>
          <a:xfrm>
            <a:off x="10287000" y="6481760"/>
            <a:ext cx="838200" cy="239715"/>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800"/>
        </a:spcBef>
        <a:buSzPct val="100000"/>
        <a:buFont typeface="Arial" pitchFamily="34" charset="0"/>
        <a:buChar char="▪"/>
        <a:defRPr sz="2400" kern="1200">
          <a:solidFill>
            <a:schemeClr val="tx1">
              <a:lumMod val="75000"/>
              <a:lumOff val="25000"/>
            </a:schemeClr>
          </a:solidFill>
          <a:latin typeface="+mn-lt"/>
          <a:ea typeface="+mn-ea"/>
          <a:cs typeface="+mn-cs"/>
        </a:defRPr>
      </a:lvl1pPr>
      <a:lvl2pPr marL="457200" indent="-228600" algn="l" defTabSz="914400" rtl="0" eaLnBrk="1" latinLnBrk="0" hangingPunct="1">
        <a:lnSpc>
          <a:spcPct val="90000"/>
        </a:lnSpc>
        <a:spcBef>
          <a:spcPts val="600"/>
        </a:spcBef>
        <a:buSzPct val="100000"/>
        <a:buFont typeface="Arial" pitchFamily="34" charset="0"/>
        <a:buChar char="▪"/>
        <a:defRPr sz="2200" kern="1200">
          <a:solidFill>
            <a:schemeClr val="tx1">
              <a:lumMod val="75000"/>
              <a:lumOff val="25000"/>
            </a:schemeClr>
          </a:solidFill>
          <a:latin typeface="+mn-lt"/>
          <a:ea typeface="+mn-ea"/>
          <a:cs typeface="+mn-cs"/>
        </a:defRPr>
      </a:lvl2pPr>
      <a:lvl3pPr marL="685800" indent="-182880" algn="l" defTabSz="914400" rtl="0" eaLnBrk="1" latinLnBrk="0" hangingPunct="1">
        <a:lnSpc>
          <a:spcPct val="90000"/>
        </a:lnSpc>
        <a:spcBef>
          <a:spcPts val="600"/>
        </a:spcBef>
        <a:buSzPct val="100000"/>
        <a:buFont typeface="Arial" pitchFamily="34" charset="0"/>
        <a:buChar char="▪"/>
        <a:defRPr sz="2000" kern="1200">
          <a:solidFill>
            <a:schemeClr val="tx1">
              <a:lumMod val="75000"/>
              <a:lumOff val="25000"/>
            </a:schemeClr>
          </a:solidFill>
          <a:latin typeface="+mn-lt"/>
          <a:ea typeface="+mn-ea"/>
          <a:cs typeface="+mn-cs"/>
        </a:defRPr>
      </a:lvl3pPr>
      <a:lvl4pPr marL="868680" indent="-182563" algn="l" defTabSz="914400" rtl="0" eaLnBrk="1" latinLnBrk="0" hangingPunct="1">
        <a:lnSpc>
          <a:spcPct val="90000"/>
        </a:lnSpc>
        <a:spcBef>
          <a:spcPts val="600"/>
        </a:spcBef>
        <a:buSzPct val="100000"/>
        <a:buFont typeface="Arial" pitchFamily="34" charset="0"/>
        <a:buChar char="▪"/>
        <a:defRPr sz="1800" kern="1200">
          <a:solidFill>
            <a:schemeClr val="tx1">
              <a:lumMod val="75000"/>
              <a:lumOff val="25000"/>
            </a:schemeClr>
          </a:solidFill>
          <a:latin typeface="+mn-lt"/>
          <a:ea typeface="+mn-ea"/>
          <a:cs typeface="+mn-cs"/>
        </a:defRPr>
      </a:lvl4pPr>
      <a:lvl5pPr marL="1051560" indent="-182880"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5pPr>
      <a:lvl6pPr marL="123444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6pPr>
      <a:lvl7pPr marL="141732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7pPr>
      <a:lvl8pPr marL="160020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8pPr>
      <a:lvl9pPr marL="178308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hyperlink" Target="https://www.britannica.com/science/mathematics" TargetMode="External"/><Relationship Id="rId2" Type="http://schemas.openxmlformats.org/officeDocument/2006/relationships/hyperlink" Target="https://medium.com/analytics-vidhya/accuracy-vs-f1-score-" TargetMode="External"/><Relationship Id="rId1" Type="http://schemas.openxmlformats.org/officeDocument/2006/relationships/slideLayout" Target="../slideLayouts/slideLayout2.xml"/><Relationship Id="rId5" Type="http://schemas.openxmlformats.org/officeDocument/2006/relationships/hyperlink" Target="https://www.mayoclinic.org/diseases-" TargetMode="External"/><Relationship Id="rId4" Type="http://schemas.openxmlformats.org/officeDocument/2006/relationships/hyperlink" Target="https://www.cancer.org/cancer/understanding-"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Battling Cancer</a:t>
            </a:r>
          </a:p>
        </p:txBody>
      </p:sp>
      <p:sp>
        <p:nvSpPr>
          <p:cNvPr id="3" name="Subtitle 2"/>
          <p:cNvSpPr>
            <a:spLocks noGrp="1"/>
          </p:cNvSpPr>
          <p:nvPr>
            <p:ph type="subTitle" idx="1"/>
          </p:nvPr>
        </p:nvSpPr>
        <p:spPr/>
        <p:txBody>
          <a:bodyPr>
            <a:normAutofit fontScale="77500" lnSpcReduction="20000"/>
          </a:bodyPr>
          <a:lstStyle/>
          <a:p>
            <a:r>
              <a:rPr lang="en-US" dirty="0"/>
              <a:t>Brett Foster</a:t>
            </a:r>
          </a:p>
          <a:p>
            <a:r>
              <a:rPr lang="en-US" dirty="0"/>
              <a:t>DSC680-T301</a:t>
            </a:r>
          </a:p>
        </p:txBody>
      </p:sp>
      <p:pic>
        <p:nvPicPr>
          <p:cNvPr id="16" name="Audio 15">
            <a:hlinkClick r:id="" action="ppaction://media"/>
            <a:extLst>
              <a:ext uri="{FF2B5EF4-FFF2-40B4-BE49-F238E27FC236}">
                <a16:creationId xmlns:a16="http://schemas.microsoft.com/office/drawing/2014/main" id="{3C5A1F32-9645-1A21-67E8-833EAF4F843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35141664"/>
      </p:ext>
    </p:extLst>
  </p:cSld>
  <p:clrMapOvr>
    <a:masterClrMapping/>
  </p:clrMapOvr>
  <mc:AlternateContent xmlns:mc="http://schemas.openxmlformats.org/markup-compatibility/2006">
    <mc:Choice xmlns:p14="http://schemas.microsoft.com/office/powerpoint/2010/main" Requires="p14">
      <p:transition spd="med" p14:dur="700" advTm="32630">
        <p:fade/>
      </p:transition>
    </mc:Choice>
    <mc:Fallback>
      <p:transition spd="med" advTm="326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Diagnosis - Conclusion</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v"/>
            </a:pPr>
            <a:r>
              <a:rPr lang="en-US" dirty="0"/>
              <a:t> While I was writing my report, I realized I wanted to reduce the number of independent variables for the Random Forest Algorithm</a:t>
            </a:r>
          </a:p>
          <a:p>
            <a:pPr lvl="1">
              <a:buFont typeface="Wingdings" panose="05000000000000000000" pitchFamily="2" charset="2"/>
              <a:buChar char="Ø"/>
            </a:pPr>
            <a:r>
              <a:rPr lang="en-US" dirty="0"/>
              <a:t> Because of this, the strong accuracy and F1 scores do not represent the improvements that can be made. </a:t>
            </a:r>
          </a:p>
          <a:p>
            <a:pPr lvl="1">
              <a:buFont typeface="Wingdings" panose="05000000000000000000" pitchFamily="2" charset="2"/>
              <a:buChar char="Ø"/>
            </a:pPr>
            <a:r>
              <a:rPr lang="en-US" dirty="0"/>
              <a:t> After testing my theory, the accuracy dropped to approximate 20%.</a:t>
            </a:r>
          </a:p>
          <a:p>
            <a:pPr lvl="2">
              <a:buFont typeface="Wingdings" panose="05000000000000000000" pitchFamily="2" charset="2"/>
              <a:buChar char="§"/>
            </a:pPr>
            <a:r>
              <a:rPr lang="en-US" dirty="0"/>
              <a:t> Causes the Primary Diagnosis evaluation to be less useful for future uses.</a:t>
            </a:r>
          </a:p>
        </p:txBody>
      </p:sp>
      <p:pic>
        <p:nvPicPr>
          <p:cNvPr id="14" name="Audio 13">
            <a:hlinkClick r:id="" action="ppaction://media"/>
            <a:extLst>
              <a:ext uri="{FF2B5EF4-FFF2-40B4-BE49-F238E27FC236}">
                <a16:creationId xmlns:a16="http://schemas.microsoft.com/office/drawing/2014/main" id="{245E1704-7CDD-88B9-20E0-86B2D7DA6C9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75492954"/>
      </p:ext>
    </p:extLst>
  </p:cSld>
  <p:clrMapOvr>
    <a:masterClrMapping/>
  </p:clrMapOvr>
  <mc:AlternateContent xmlns:mc="http://schemas.openxmlformats.org/markup-compatibility/2006">
    <mc:Choice xmlns:p14="http://schemas.microsoft.com/office/powerpoint/2010/main" Requires="p14">
      <p:transition spd="med" p14:dur="700" advTm="30155">
        <p:fade/>
      </p:transition>
    </mc:Choice>
    <mc:Fallback>
      <p:transition spd="med" advTm="301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 at Diagnosis</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v"/>
            </a:pPr>
            <a:r>
              <a:rPr lang="en-US" dirty="0"/>
              <a:t> Age at which the patient was first diagnosis</a:t>
            </a:r>
          </a:p>
          <a:p>
            <a:pPr>
              <a:buFont typeface="Wingdings" panose="05000000000000000000" pitchFamily="2" charset="2"/>
              <a:buChar char="v"/>
            </a:pPr>
            <a:r>
              <a:rPr lang="en-US" dirty="0"/>
              <a:t> Measuring the accuracy of these algorithmic models was more difficult. </a:t>
            </a:r>
          </a:p>
          <a:p>
            <a:pPr lvl="1">
              <a:buFont typeface="Wingdings" panose="05000000000000000000" pitchFamily="2" charset="2"/>
              <a:buChar char="Ø"/>
            </a:pPr>
            <a:r>
              <a:rPr lang="en-US" dirty="0"/>
              <a:t> Had to switch from Accuracy and F1 Scores to Mean Squared Error</a:t>
            </a:r>
          </a:p>
          <a:p>
            <a:pPr lvl="2">
              <a:buFont typeface="Wingdings" panose="05000000000000000000" pitchFamily="2" charset="2"/>
              <a:buChar char="§"/>
            </a:pPr>
            <a:r>
              <a:rPr lang="en-US" dirty="0"/>
              <a:t>Measures the difference actual value and the predicted value.</a:t>
            </a:r>
          </a:p>
        </p:txBody>
      </p:sp>
      <p:pic>
        <p:nvPicPr>
          <p:cNvPr id="8" name="Audio 7">
            <a:hlinkClick r:id="" action="ppaction://media"/>
            <a:extLst>
              <a:ext uri="{FF2B5EF4-FFF2-40B4-BE49-F238E27FC236}">
                <a16:creationId xmlns:a16="http://schemas.microsoft.com/office/drawing/2014/main" id="{5F7C5B73-CB7A-E001-E20B-4A2CDFA8207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76293623"/>
      </p:ext>
    </p:extLst>
  </p:cSld>
  <p:clrMapOvr>
    <a:masterClrMapping/>
  </p:clrMapOvr>
  <mc:AlternateContent xmlns:mc="http://schemas.openxmlformats.org/markup-compatibility/2006">
    <mc:Choice xmlns:p14="http://schemas.microsoft.com/office/powerpoint/2010/main" Requires="p14">
      <p:transition spd="med" p14:dur="700" advTm="33623">
        <p:fade/>
      </p:transition>
    </mc:Choice>
    <mc:Fallback>
      <p:transition spd="med" advTm="3362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 at Diagnosis – Algorithmic Models</a:t>
            </a:r>
          </a:p>
        </p:txBody>
      </p:sp>
      <p:sp>
        <p:nvSpPr>
          <p:cNvPr id="3" name="Text Placeholder 2"/>
          <p:cNvSpPr>
            <a:spLocks noGrp="1"/>
          </p:cNvSpPr>
          <p:nvPr>
            <p:ph type="body" idx="1"/>
          </p:nvPr>
        </p:nvSpPr>
        <p:spPr>
          <a:xfrm>
            <a:off x="531395" y="1828799"/>
            <a:ext cx="3429000" cy="762000"/>
          </a:xfrm>
          <a:ln>
            <a:solidFill>
              <a:schemeClr val="tx1"/>
            </a:solidFill>
          </a:ln>
        </p:spPr>
        <p:txBody>
          <a:bodyPr/>
          <a:lstStyle/>
          <a:p>
            <a:r>
              <a:rPr lang="en-US" dirty="0"/>
              <a:t>Lasso Regression</a:t>
            </a:r>
          </a:p>
        </p:txBody>
      </p:sp>
      <p:sp>
        <p:nvSpPr>
          <p:cNvPr id="4" name="Content Placeholder 3"/>
          <p:cNvSpPr>
            <a:spLocks noGrp="1"/>
          </p:cNvSpPr>
          <p:nvPr>
            <p:ph sz="half" idx="2"/>
          </p:nvPr>
        </p:nvSpPr>
        <p:spPr>
          <a:xfrm>
            <a:off x="531395" y="2590799"/>
            <a:ext cx="3429000" cy="3810033"/>
          </a:xfrm>
          <a:ln>
            <a:solidFill>
              <a:schemeClr val="tx1"/>
            </a:solidFill>
          </a:ln>
        </p:spPr>
        <p:txBody>
          <a:bodyPr>
            <a:normAutofit/>
          </a:bodyPr>
          <a:lstStyle/>
          <a:p>
            <a:pPr>
              <a:buFont typeface="Wingdings" panose="05000000000000000000" pitchFamily="2" charset="2"/>
              <a:buChar char="v"/>
            </a:pPr>
            <a:endParaRPr lang="en-US" sz="2200" dirty="0"/>
          </a:p>
          <a:p>
            <a:pPr>
              <a:buFont typeface="Wingdings" panose="05000000000000000000" pitchFamily="2" charset="2"/>
              <a:buChar char="v"/>
            </a:pPr>
            <a:r>
              <a:rPr lang="en-US" sz="2200" dirty="0"/>
              <a:t> Mean Squared Error:</a:t>
            </a:r>
          </a:p>
          <a:p>
            <a:pPr lvl="1">
              <a:buFont typeface="Wingdings" panose="05000000000000000000" pitchFamily="2" charset="2"/>
              <a:buChar char="Ø"/>
            </a:pPr>
            <a:r>
              <a:rPr lang="en-US" sz="2200" dirty="0"/>
              <a:t> 18.47</a:t>
            </a:r>
          </a:p>
          <a:p>
            <a:pPr marL="228600" lvl="1" indent="0">
              <a:buNone/>
            </a:pPr>
            <a:endParaRPr lang="en-US" sz="1800" dirty="0"/>
          </a:p>
        </p:txBody>
      </p:sp>
      <p:sp>
        <p:nvSpPr>
          <p:cNvPr id="5" name="Text Placeholder 4"/>
          <p:cNvSpPr>
            <a:spLocks noGrp="1"/>
          </p:cNvSpPr>
          <p:nvPr>
            <p:ph type="body" sz="quarter" idx="3"/>
          </p:nvPr>
        </p:nvSpPr>
        <p:spPr>
          <a:xfrm>
            <a:off x="8231605" y="1828798"/>
            <a:ext cx="3429000" cy="762000"/>
          </a:xfrm>
          <a:ln>
            <a:solidFill>
              <a:schemeClr val="tx1"/>
            </a:solidFill>
          </a:ln>
        </p:spPr>
        <p:txBody>
          <a:bodyPr/>
          <a:lstStyle/>
          <a:p>
            <a:r>
              <a:rPr lang="en-US" dirty="0"/>
              <a:t>Decision Tree</a:t>
            </a:r>
          </a:p>
        </p:txBody>
      </p:sp>
      <p:sp>
        <p:nvSpPr>
          <p:cNvPr id="6" name="Content Placeholder 5"/>
          <p:cNvSpPr>
            <a:spLocks noGrp="1"/>
          </p:cNvSpPr>
          <p:nvPr>
            <p:ph sz="quarter" idx="4"/>
          </p:nvPr>
        </p:nvSpPr>
        <p:spPr>
          <a:xfrm>
            <a:off x="8231605" y="2590798"/>
            <a:ext cx="3429000" cy="3810033"/>
          </a:xfrm>
          <a:ln>
            <a:solidFill>
              <a:schemeClr val="tx1"/>
            </a:solidFill>
          </a:ln>
        </p:spPr>
        <p:txBody>
          <a:bodyPr>
            <a:noAutofit/>
          </a:bodyPr>
          <a:lstStyle/>
          <a:p>
            <a:pPr>
              <a:buFont typeface="Wingdings" panose="05000000000000000000" pitchFamily="2" charset="2"/>
              <a:buChar char="v"/>
            </a:pPr>
            <a:endParaRPr lang="en-US" sz="2200" dirty="0"/>
          </a:p>
          <a:p>
            <a:pPr>
              <a:buFont typeface="Wingdings" panose="05000000000000000000" pitchFamily="2" charset="2"/>
              <a:buChar char="v"/>
            </a:pPr>
            <a:r>
              <a:rPr lang="en-US" sz="2200" dirty="0"/>
              <a:t> Mean Squared Error:</a:t>
            </a:r>
          </a:p>
          <a:p>
            <a:pPr lvl="1">
              <a:buFont typeface="Wingdings" panose="05000000000000000000" pitchFamily="2" charset="2"/>
              <a:buChar char="Ø"/>
            </a:pPr>
            <a:r>
              <a:rPr lang="en-US" sz="2200" dirty="0"/>
              <a:t> 6.76</a:t>
            </a:r>
          </a:p>
        </p:txBody>
      </p:sp>
      <p:sp>
        <p:nvSpPr>
          <p:cNvPr id="7" name="Text Placeholder 2">
            <a:extLst>
              <a:ext uri="{FF2B5EF4-FFF2-40B4-BE49-F238E27FC236}">
                <a16:creationId xmlns:a16="http://schemas.microsoft.com/office/drawing/2014/main" id="{6831C215-05EF-F168-5899-19BC81048506}"/>
              </a:ext>
            </a:extLst>
          </p:cNvPr>
          <p:cNvSpPr txBox="1">
            <a:spLocks/>
          </p:cNvSpPr>
          <p:nvPr/>
        </p:nvSpPr>
        <p:spPr>
          <a:xfrm>
            <a:off x="4381500" y="1828798"/>
            <a:ext cx="3429000" cy="762000"/>
          </a:xfrm>
          <a:prstGeom prst="rect">
            <a:avLst/>
          </a:prstGeom>
          <a:ln>
            <a:solidFill>
              <a:schemeClr val="tx1"/>
            </a:solidFill>
          </a:ln>
        </p:spPr>
        <p:txBody>
          <a:bodyPr vert="horz" lIns="91440" tIns="45720" rIns="91440" bIns="45720" rtlCol="0" anchor="ctr">
            <a:noAutofit/>
          </a:bodyPr>
          <a:lstStyle>
            <a:lvl1pPr marL="0" indent="0" algn="l" defTabSz="914400" rtl="0" eaLnBrk="1" latinLnBrk="0" hangingPunct="1">
              <a:lnSpc>
                <a:spcPct val="90000"/>
              </a:lnSpc>
              <a:spcBef>
                <a:spcPts val="1800"/>
              </a:spcBef>
              <a:buSzPct val="100000"/>
              <a:buFont typeface="Arial" pitchFamily="34" charset="0"/>
              <a:buNone/>
              <a:defRPr sz="2400" b="0" kern="1200" cap="none" baseline="0">
                <a:solidFill>
                  <a:schemeClr val="tx1">
                    <a:lumMod val="75000"/>
                    <a:lumOff val="25000"/>
                  </a:schemeClr>
                </a:solidFill>
                <a:latin typeface="+mn-lt"/>
                <a:ea typeface="+mn-ea"/>
                <a:cs typeface="+mn-cs"/>
              </a:defRPr>
            </a:lvl1pPr>
            <a:lvl2pPr marL="457200" indent="0" algn="l" defTabSz="914400" rtl="0" eaLnBrk="1" latinLnBrk="0" hangingPunct="1">
              <a:lnSpc>
                <a:spcPct val="90000"/>
              </a:lnSpc>
              <a:spcBef>
                <a:spcPts val="600"/>
              </a:spcBef>
              <a:buSzPct val="100000"/>
              <a:buFont typeface="Arial" pitchFamily="34" charset="0"/>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90000"/>
              </a:lnSpc>
              <a:spcBef>
                <a:spcPts val="600"/>
              </a:spcBef>
              <a:buSzPct val="100000"/>
              <a:buFont typeface="Arial" pitchFamily="34" charset="0"/>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90000"/>
              </a:lnSpc>
              <a:spcBef>
                <a:spcPts val="600"/>
              </a:spcBef>
              <a:buSzPct val="100000"/>
              <a:buFont typeface="Arial" pitchFamily="34" charset="0"/>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90000"/>
              </a:lnSpc>
              <a:spcBef>
                <a:spcPts val="600"/>
              </a:spcBef>
              <a:buSzPct val="100000"/>
              <a:buFont typeface="Arial" pitchFamily="34" charset="0"/>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400"/>
              </a:spcBef>
              <a:buSzPct val="100000"/>
              <a:buFont typeface="Arial"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400"/>
              </a:spcBef>
              <a:buSzPct val="100000"/>
              <a:buFont typeface="Arial"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400"/>
              </a:spcBef>
              <a:buSzPct val="100000"/>
              <a:buFont typeface="Arial"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400"/>
              </a:spcBef>
              <a:buSzPct val="100000"/>
              <a:buFont typeface="Arial" pitchFamily="34" charset="0"/>
              <a:buNone/>
              <a:defRPr sz="1600" b="1" kern="1200">
                <a:solidFill>
                  <a:schemeClr val="tx1">
                    <a:lumMod val="75000"/>
                    <a:lumOff val="25000"/>
                  </a:schemeClr>
                </a:solidFill>
                <a:latin typeface="+mn-lt"/>
                <a:ea typeface="+mn-ea"/>
                <a:cs typeface="+mn-cs"/>
              </a:defRPr>
            </a:lvl9pPr>
          </a:lstStyle>
          <a:p>
            <a:r>
              <a:rPr lang="en-US" dirty="0"/>
              <a:t>Neural Networks</a:t>
            </a:r>
          </a:p>
        </p:txBody>
      </p:sp>
      <p:sp>
        <p:nvSpPr>
          <p:cNvPr id="8" name="Content Placeholder 3">
            <a:extLst>
              <a:ext uri="{FF2B5EF4-FFF2-40B4-BE49-F238E27FC236}">
                <a16:creationId xmlns:a16="http://schemas.microsoft.com/office/drawing/2014/main" id="{AE79FDAF-03C1-2E92-02CD-D1E30262F5F4}"/>
              </a:ext>
            </a:extLst>
          </p:cNvPr>
          <p:cNvSpPr txBox="1">
            <a:spLocks/>
          </p:cNvSpPr>
          <p:nvPr/>
        </p:nvSpPr>
        <p:spPr>
          <a:xfrm>
            <a:off x="4381500" y="2590798"/>
            <a:ext cx="3429000" cy="3810033"/>
          </a:xfrm>
          <a:prstGeom prst="rect">
            <a:avLst/>
          </a:prstGeom>
          <a:ln>
            <a:solidFill>
              <a:schemeClr val="tx1"/>
            </a:solidFill>
          </a:ln>
        </p:spPr>
        <p:txBody>
          <a:bodyPr vert="horz" lIns="91440" tIns="45720" rIns="91440" bIns="45720" rtlCol="0">
            <a:noAutofit/>
          </a:bodyPr>
          <a:lstStyle>
            <a:lvl1pPr marL="228600" indent="-228600" algn="l" defTabSz="914400" rtl="0" eaLnBrk="1" latinLnBrk="0" hangingPunct="1">
              <a:lnSpc>
                <a:spcPct val="90000"/>
              </a:lnSpc>
              <a:spcBef>
                <a:spcPts val="1800"/>
              </a:spcBef>
              <a:buSzPct val="100000"/>
              <a:buFont typeface="Arial" pitchFamily="34" charset="0"/>
              <a:buChar char="▪"/>
              <a:defRPr sz="2400" kern="1200">
                <a:solidFill>
                  <a:schemeClr val="tx1">
                    <a:lumMod val="75000"/>
                    <a:lumOff val="25000"/>
                  </a:schemeClr>
                </a:solidFill>
                <a:latin typeface="+mn-lt"/>
                <a:ea typeface="+mn-ea"/>
                <a:cs typeface="+mn-cs"/>
              </a:defRPr>
            </a:lvl1pPr>
            <a:lvl2pPr marL="457200" indent="-228600" algn="l" defTabSz="914400" rtl="0" eaLnBrk="1" latinLnBrk="0" hangingPunct="1">
              <a:lnSpc>
                <a:spcPct val="90000"/>
              </a:lnSpc>
              <a:spcBef>
                <a:spcPts val="600"/>
              </a:spcBef>
              <a:buSzPct val="100000"/>
              <a:buFont typeface="Arial" pitchFamily="34" charset="0"/>
              <a:buChar char="▪"/>
              <a:defRPr sz="2000" kern="1200">
                <a:solidFill>
                  <a:schemeClr val="tx1">
                    <a:lumMod val="75000"/>
                    <a:lumOff val="25000"/>
                  </a:schemeClr>
                </a:solidFill>
                <a:latin typeface="+mn-lt"/>
                <a:ea typeface="+mn-ea"/>
                <a:cs typeface="+mn-cs"/>
              </a:defRPr>
            </a:lvl2pPr>
            <a:lvl3pPr marL="685800" indent="-182880" algn="l" defTabSz="914400" rtl="0" eaLnBrk="1" latinLnBrk="0" hangingPunct="1">
              <a:lnSpc>
                <a:spcPct val="90000"/>
              </a:lnSpc>
              <a:spcBef>
                <a:spcPts val="600"/>
              </a:spcBef>
              <a:buSzPct val="100000"/>
              <a:buFont typeface="Arial" pitchFamily="34" charset="0"/>
              <a:buChar char="▪"/>
              <a:defRPr sz="1800" kern="1200">
                <a:solidFill>
                  <a:schemeClr val="tx1">
                    <a:lumMod val="75000"/>
                    <a:lumOff val="25000"/>
                  </a:schemeClr>
                </a:solidFill>
                <a:latin typeface="+mn-lt"/>
                <a:ea typeface="+mn-ea"/>
                <a:cs typeface="+mn-cs"/>
              </a:defRPr>
            </a:lvl3pPr>
            <a:lvl4pPr marL="868680" indent="-182563"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4pPr>
            <a:lvl5pPr marL="1051560" indent="-182880"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5pPr>
            <a:lvl6pPr marL="123444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6pPr>
            <a:lvl7pPr marL="141732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7pPr>
            <a:lvl8pPr marL="160020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8pPr>
            <a:lvl9pPr marL="178308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9pPr>
          </a:lstStyle>
          <a:p>
            <a:pPr>
              <a:buFont typeface="Wingdings" panose="05000000000000000000" pitchFamily="2" charset="2"/>
              <a:buChar char="v"/>
            </a:pPr>
            <a:endParaRPr lang="en-US" sz="2200" dirty="0"/>
          </a:p>
          <a:p>
            <a:pPr>
              <a:buFont typeface="Wingdings" panose="05000000000000000000" pitchFamily="2" charset="2"/>
              <a:buChar char="v"/>
            </a:pPr>
            <a:r>
              <a:rPr lang="en-US" sz="2200" dirty="0"/>
              <a:t> Mean Squared Error:</a:t>
            </a:r>
          </a:p>
          <a:p>
            <a:pPr lvl="1">
              <a:buFont typeface="Wingdings" panose="05000000000000000000" pitchFamily="2" charset="2"/>
              <a:buChar char="Ø"/>
            </a:pPr>
            <a:r>
              <a:rPr lang="en-US" sz="2200" dirty="0"/>
              <a:t> 26.78</a:t>
            </a:r>
          </a:p>
        </p:txBody>
      </p:sp>
      <p:pic>
        <p:nvPicPr>
          <p:cNvPr id="13" name="Audio 12">
            <a:hlinkClick r:id="" action="ppaction://media"/>
            <a:extLst>
              <a:ext uri="{FF2B5EF4-FFF2-40B4-BE49-F238E27FC236}">
                <a16:creationId xmlns:a16="http://schemas.microsoft.com/office/drawing/2014/main" id="{46D61BD9-8D32-1C6A-AA7B-85AED057737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75233129"/>
      </p:ext>
    </p:extLst>
  </p:cSld>
  <p:clrMapOvr>
    <a:masterClrMapping/>
  </p:clrMapOvr>
  <mc:AlternateContent xmlns:mc="http://schemas.openxmlformats.org/markup-compatibility/2006">
    <mc:Choice xmlns:p14="http://schemas.microsoft.com/office/powerpoint/2010/main" Requires="p14">
      <p:transition spd="med" p14:dur="700" advTm="32960">
        <p:fade/>
      </p:transition>
    </mc:Choice>
    <mc:Fallback>
      <p:transition spd="med" advTm="329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 at Diagnosis - Conclusion</a:t>
            </a:r>
          </a:p>
        </p:txBody>
      </p:sp>
      <p:sp>
        <p:nvSpPr>
          <p:cNvPr id="3" name="Content Placeholder 2"/>
          <p:cNvSpPr>
            <a:spLocks noGrp="1"/>
          </p:cNvSpPr>
          <p:nvPr>
            <p:ph idx="1"/>
          </p:nvPr>
        </p:nvSpPr>
        <p:spPr>
          <a:xfrm>
            <a:off x="1524000" y="1828800"/>
            <a:ext cx="9144000" cy="4572001"/>
          </a:xfrm>
        </p:spPr>
        <p:txBody>
          <a:bodyPr>
            <a:normAutofit/>
          </a:bodyPr>
          <a:lstStyle/>
          <a:p>
            <a:pPr>
              <a:buFont typeface="Wingdings" panose="05000000000000000000" pitchFamily="2" charset="2"/>
              <a:buChar char="v"/>
            </a:pPr>
            <a:r>
              <a:rPr lang="en-US" dirty="0"/>
              <a:t> Although predicting the age of a patient when they are first diagnosed is extremely difficult, the Decision Tree algorithm model performed leagues better than its counterparts, Neural Networks and Random Forest.</a:t>
            </a:r>
          </a:p>
          <a:p>
            <a:pPr>
              <a:buFont typeface="Wingdings" panose="05000000000000000000" pitchFamily="2" charset="2"/>
              <a:buChar char="v"/>
            </a:pPr>
            <a:r>
              <a:rPr lang="en-US" dirty="0"/>
              <a:t> I had not anticipated the Decision Tree to perform far stronger than that of the Random Forest Algorithm and the Neural Network.</a:t>
            </a:r>
          </a:p>
          <a:p>
            <a:pPr>
              <a:buFont typeface="Wingdings" panose="05000000000000000000" pitchFamily="2" charset="2"/>
              <a:buChar char="v"/>
            </a:pPr>
            <a:r>
              <a:rPr lang="en-US" dirty="0"/>
              <a:t> This is a strong predictable variable for an analyst to understand and structure accordingly.</a:t>
            </a:r>
          </a:p>
        </p:txBody>
      </p:sp>
      <p:pic>
        <p:nvPicPr>
          <p:cNvPr id="6" name="Audio 5">
            <a:hlinkClick r:id="" action="ppaction://media"/>
            <a:extLst>
              <a:ext uri="{FF2B5EF4-FFF2-40B4-BE49-F238E27FC236}">
                <a16:creationId xmlns:a16="http://schemas.microsoft.com/office/drawing/2014/main" id="{EB10BCB7-E278-4315-8996-377E1D1E506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05483109"/>
      </p:ext>
    </p:extLst>
  </p:cSld>
  <p:clrMapOvr>
    <a:masterClrMapping/>
  </p:clrMapOvr>
  <mc:AlternateContent xmlns:mc="http://schemas.openxmlformats.org/markup-compatibility/2006">
    <mc:Choice xmlns:p14="http://schemas.microsoft.com/office/powerpoint/2010/main" Requires="p14">
      <p:transition spd="med" p14:dur="700" advTm="17706">
        <p:fade/>
      </p:transition>
    </mc:Choice>
    <mc:Fallback>
      <p:transition spd="med" advTm="177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Target Variable Options</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v"/>
            </a:pPr>
            <a:r>
              <a:rPr lang="en-US" dirty="0"/>
              <a:t> Due to an incredible amount of </a:t>
            </a:r>
            <a:r>
              <a:rPr lang="en-US" dirty="0" err="1"/>
              <a:t>dataframe</a:t>
            </a:r>
            <a:r>
              <a:rPr lang="en-US" dirty="0"/>
              <a:t> variables with </a:t>
            </a:r>
            <a:r>
              <a:rPr lang="en-US" dirty="0" err="1"/>
              <a:t>NaN</a:t>
            </a:r>
            <a:r>
              <a:rPr lang="en-US" dirty="0"/>
              <a:t> values, many of the options to use as the target variable were greatly reduced</a:t>
            </a:r>
          </a:p>
          <a:p>
            <a:pPr>
              <a:buFont typeface="Wingdings" panose="05000000000000000000" pitchFamily="2" charset="2"/>
              <a:buChar char="v"/>
            </a:pPr>
            <a:r>
              <a:rPr lang="en-US" dirty="0"/>
              <a:t> Until recently, I did not realize that, after filtering through the results, specifically patient’s vital status, a whole new world of understanding can take place for the data. Sadly, it becomes increasingly more morbid than this project already is and greatly reduces the patient data available due to approximately 65% of the patient data available is for patient that are living with cancer or have fought cancer and won.</a:t>
            </a:r>
          </a:p>
          <a:p>
            <a:pPr lvl="1">
              <a:buFont typeface="Wingdings" panose="05000000000000000000" pitchFamily="2" charset="2"/>
              <a:buChar char="v"/>
            </a:pPr>
            <a:endParaRPr lang="en-US" dirty="0"/>
          </a:p>
        </p:txBody>
      </p:sp>
      <p:pic>
        <p:nvPicPr>
          <p:cNvPr id="7" name="Audio 6">
            <a:hlinkClick r:id="" action="ppaction://media"/>
            <a:extLst>
              <a:ext uri="{FF2B5EF4-FFF2-40B4-BE49-F238E27FC236}">
                <a16:creationId xmlns:a16="http://schemas.microsoft.com/office/drawing/2014/main" id="{D3CB48C8-21AC-DF0B-9B5E-DA659A8E4A8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31117051"/>
      </p:ext>
    </p:extLst>
  </p:cSld>
  <p:clrMapOvr>
    <a:masterClrMapping/>
  </p:clrMapOvr>
  <mc:AlternateContent xmlns:mc="http://schemas.openxmlformats.org/markup-compatibility/2006">
    <mc:Choice xmlns:p14="http://schemas.microsoft.com/office/powerpoint/2010/main" Requires="p14">
      <p:transition spd="med" p14:dur="700" advTm="43143">
        <p:fade/>
      </p:transition>
    </mc:Choice>
    <mc:Fallback>
      <p:transition spd="med" advTm="431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Thoughts</a:t>
            </a:r>
          </a:p>
        </p:txBody>
      </p:sp>
      <p:sp>
        <p:nvSpPr>
          <p:cNvPr id="4" name="Content Placeholder 3">
            <a:extLst>
              <a:ext uri="{FF2B5EF4-FFF2-40B4-BE49-F238E27FC236}">
                <a16:creationId xmlns:a16="http://schemas.microsoft.com/office/drawing/2014/main" id="{AC263150-663C-65AD-0B7E-6046576E1466}"/>
              </a:ext>
            </a:extLst>
          </p:cNvPr>
          <p:cNvSpPr>
            <a:spLocks noGrp="1"/>
          </p:cNvSpPr>
          <p:nvPr>
            <p:ph idx="1"/>
          </p:nvPr>
        </p:nvSpPr>
        <p:spPr/>
        <p:txBody>
          <a:bodyPr/>
          <a:lstStyle/>
          <a:p>
            <a:pPr>
              <a:buFont typeface="Wingdings" panose="05000000000000000000" pitchFamily="2" charset="2"/>
              <a:buChar char="v"/>
            </a:pPr>
            <a:r>
              <a:rPr lang="en-US" dirty="0"/>
              <a:t> Out of the 3 variables I analyzed, I felt the best results came while targeting a patient’s primary diagnosis. </a:t>
            </a:r>
          </a:p>
          <a:p>
            <a:pPr>
              <a:buFont typeface="Wingdings" panose="05000000000000000000" pitchFamily="2" charset="2"/>
              <a:buChar char="v"/>
            </a:pPr>
            <a:r>
              <a:rPr lang="en-US" dirty="0"/>
              <a:t>  Of the different algorithmic models used, Random Forest and Decision Tree performed the best.</a:t>
            </a:r>
          </a:p>
          <a:p>
            <a:pPr>
              <a:buFont typeface="Wingdings" panose="05000000000000000000" pitchFamily="2" charset="2"/>
              <a:buChar char="v"/>
            </a:pPr>
            <a:r>
              <a:rPr lang="en-US" dirty="0"/>
              <a:t> After verbally explaining the analysis of the different target variables, I felt many improvements can be made regarding this project.</a:t>
            </a:r>
          </a:p>
          <a:p>
            <a:pPr lvl="1">
              <a:buFont typeface="Wingdings" panose="05000000000000000000" pitchFamily="2" charset="2"/>
              <a:buChar char="Ø"/>
            </a:pPr>
            <a:r>
              <a:rPr lang="en-US" dirty="0"/>
              <a:t> Different target variables and increased data filtration</a:t>
            </a:r>
          </a:p>
          <a:p>
            <a:pPr lvl="1">
              <a:buFont typeface="Wingdings" panose="05000000000000000000" pitchFamily="2" charset="2"/>
              <a:buChar char="Ø"/>
            </a:pPr>
            <a:r>
              <a:rPr lang="en-US" dirty="0"/>
              <a:t> Predicting the age a patient is diagnosed and their vital status after diagnosis is extremely difficult without an overwhelming amount of independent variables, many of which should be unknown knowledge if analyzed prior to a complete diagnosis.</a:t>
            </a:r>
          </a:p>
        </p:txBody>
      </p:sp>
      <p:pic>
        <p:nvPicPr>
          <p:cNvPr id="9" name="Audio 8">
            <a:hlinkClick r:id="" action="ppaction://media"/>
            <a:extLst>
              <a:ext uri="{FF2B5EF4-FFF2-40B4-BE49-F238E27FC236}">
                <a16:creationId xmlns:a16="http://schemas.microsoft.com/office/drawing/2014/main" id="{DE91F1DE-A320-ADF2-0AA6-D192155AF05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28620899"/>
      </p:ext>
    </p:extLst>
  </p:cSld>
  <p:clrMapOvr>
    <a:masterClrMapping/>
  </p:clrMapOvr>
  <mc:AlternateContent xmlns:mc="http://schemas.openxmlformats.org/markup-compatibility/2006">
    <mc:Choice xmlns:p14="http://schemas.microsoft.com/office/powerpoint/2010/main" Requires="p14">
      <p:transition spd="med" p14:dur="700" advTm="43551">
        <p:fade/>
      </p:transition>
    </mc:Choice>
    <mc:Fallback>
      <p:transition spd="med" advTm="435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fontScale="92500" lnSpcReduction="20000"/>
          </a:bodyPr>
          <a:lstStyle/>
          <a:p>
            <a:r>
              <a:rPr lang="en-US" i="1" dirty="0"/>
              <a:t>GDC Data Portal</a:t>
            </a:r>
            <a:r>
              <a:rPr lang="en-US" dirty="0"/>
              <a:t>. National Cancer Institute. 	https://portal.gdc.cancer.gov/exploration</a:t>
            </a:r>
          </a:p>
          <a:p>
            <a:r>
              <a:rPr lang="en-US" dirty="0" err="1"/>
              <a:t>Huilgol</a:t>
            </a:r>
            <a:r>
              <a:rPr lang="en-US" dirty="0"/>
              <a:t>, P. (2019, Aug 23). </a:t>
            </a:r>
            <a:r>
              <a:rPr lang="en-US" i="1" dirty="0"/>
              <a:t>Accuracy vs. F1-Score</a:t>
            </a:r>
            <a:r>
              <a:rPr lang="en-US" dirty="0"/>
              <a:t>. Medium. 	</a:t>
            </a:r>
            <a:r>
              <a:rPr lang="en-US" dirty="0">
                <a:hlinkClick r:id="rId2"/>
              </a:rPr>
              <a:t>https://medium.com/analytics-vidhya/accuracy-vs-f1-score-</a:t>
            </a:r>
            <a:r>
              <a:rPr lang="en-US" dirty="0"/>
              <a:t>	6258237beca2. Retrieved July 21, 2023.</a:t>
            </a:r>
          </a:p>
          <a:p>
            <a:r>
              <a:rPr lang="en-US" dirty="0"/>
              <a:t>Stewart, K. (n.d.). </a:t>
            </a:r>
            <a:r>
              <a:rPr lang="en-US" i="1" dirty="0"/>
              <a:t>Mean Squared Error</a:t>
            </a:r>
            <a:r>
              <a:rPr lang="en-US" dirty="0"/>
              <a:t>. Britannica. 	</a:t>
            </a:r>
            <a:r>
              <a:rPr lang="en-US" dirty="0">
                <a:hlinkClick r:id="rId3"/>
              </a:rPr>
              <a:t>https://www.britannica.com/science/mathematics</a:t>
            </a:r>
            <a:r>
              <a:rPr lang="en-US" dirty="0"/>
              <a:t>. 	Retrieved July 22, 2023. </a:t>
            </a:r>
          </a:p>
          <a:p>
            <a:r>
              <a:rPr lang="en-US" dirty="0"/>
              <a:t>American Cancer Society. (2022, February 14). </a:t>
            </a:r>
            <a:r>
              <a:rPr lang="en-US" i="1" dirty="0"/>
              <a:t>What is Cancer? </a:t>
            </a:r>
            <a:r>
              <a:rPr lang="en-US" dirty="0"/>
              <a:t>	Cancer.org. </a:t>
            </a:r>
            <a:r>
              <a:rPr lang="en-US" dirty="0">
                <a:hlinkClick r:id="rId4"/>
              </a:rPr>
              <a:t>https://www.cancer.org/cancer/understanding-</a:t>
            </a:r>
            <a:r>
              <a:rPr lang="en-US" dirty="0"/>
              <a:t>	cancer/what-is-cancer.html. Retrieved July 20, 2023.</a:t>
            </a:r>
          </a:p>
          <a:p>
            <a:r>
              <a:rPr lang="en-US" dirty="0"/>
              <a:t>Mayo Clinic Staff. (2022, December 07). </a:t>
            </a:r>
            <a:r>
              <a:rPr lang="en-US" i="1" dirty="0"/>
              <a:t>Cancer</a:t>
            </a:r>
            <a:r>
              <a:rPr lang="en-US" dirty="0"/>
              <a:t>. Mayo Clinic. 	</a:t>
            </a:r>
            <a:r>
              <a:rPr lang="en-US" dirty="0">
                <a:hlinkClick r:id="rId5"/>
              </a:rPr>
              <a:t>https://www.mayoclinic.org/diseases-</a:t>
            </a:r>
            <a:r>
              <a:rPr lang="en-US" dirty="0"/>
              <a:t>	conditions/cancer/symptoms-causes/syc-20370588</a:t>
            </a:r>
          </a:p>
        </p:txBody>
      </p:sp>
    </p:spTree>
    <p:extLst>
      <p:ext uri="{BB962C8B-B14F-4D97-AF65-F5344CB8AC3E}">
        <p14:creationId xmlns:p14="http://schemas.microsoft.com/office/powerpoint/2010/main" val="38901999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Cancer</a:t>
            </a:r>
          </a:p>
        </p:txBody>
      </p:sp>
      <p:sp>
        <p:nvSpPr>
          <p:cNvPr id="3" name="Content Placeholder 2"/>
          <p:cNvSpPr>
            <a:spLocks noGrp="1"/>
          </p:cNvSpPr>
          <p:nvPr>
            <p:ph idx="1"/>
          </p:nvPr>
        </p:nvSpPr>
        <p:spPr/>
        <p:txBody>
          <a:bodyPr/>
          <a:lstStyle/>
          <a:p>
            <a:r>
              <a:rPr lang="en-US" dirty="0"/>
              <a:t>Cancer refers to a category of diseases which grow abnormal cells that divide, making new cells, causing old or abnormal cells not to die when they should.</a:t>
            </a:r>
          </a:p>
          <a:p>
            <a:endParaRPr lang="en-US" dirty="0"/>
          </a:p>
          <a:p>
            <a:r>
              <a:rPr lang="en-US" dirty="0"/>
              <a:t>Cancerous cells can develop anywhere in the body. Individual cancers are named for the location in which they develop, regardless of where it may spread.</a:t>
            </a:r>
          </a:p>
          <a:p>
            <a:pPr marL="0" indent="0">
              <a:buNone/>
            </a:pPr>
            <a:endParaRPr lang="en-US" dirty="0"/>
          </a:p>
        </p:txBody>
      </p:sp>
      <p:pic>
        <p:nvPicPr>
          <p:cNvPr id="21" name="Audio 20">
            <a:hlinkClick r:id="" action="ppaction://media"/>
            <a:extLst>
              <a:ext uri="{FF2B5EF4-FFF2-40B4-BE49-F238E27FC236}">
                <a16:creationId xmlns:a16="http://schemas.microsoft.com/office/drawing/2014/main" id="{D7B5AC8D-8679-B0A9-1629-C7861CBDF43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72969468"/>
      </p:ext>
    </p:extLst>
  </p:cSld>
  <p:clrMapOvr>
    <a:masterClrMapping/>
  </p:clrMapOvr>
  <mc:AlternateContent xmlns:mc="http://schemas.openxmlformats.org/markup-compatibility/2006">
    <mc:Choice xmlns:p14="http://schemas.microsoft.com/office/powerpoint/2010/main" Requires="p14">
      <p:transition spd="med" p14:dur="700" advTm="46443">
        <p:fade/>
      </p:transition>
    </mc:Choice>
    <mc:Fallback>
      <p:transition spd="med" advTm="4644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Cancer</a:t>
            </a:r>
          </a:p>
        </p:txBody>
      </p:sp>
      <p:sp>
        <p:nvSpPr>
          <p:cNvPr id="3" name="Content Placeholder 2"/>
          <p:cNvSpPr>
            <a:spLocks noGrp="1"/>
          </p:cNvSpPr>
          <p:nvPr>
            <p:ph idx="1"/>
          </p:nvPr>
        </p:nvSpPr>
        <p:spPr/>
        <p:txBody>
          <a:bodyPr>
            <a:normAutofit fontScale="92500" lnSpcReduction="10000"/>
          </a:bodyPr>
          <a:lstStyle/>
          <a:p>
            <a:pPr>
              <a:buFont typeface="Wingdings" panose="05000000000000000000" pitchFamily="2" charset="2"/>
              <a:buChar char="v"/>
            </a:pPr>
            <a:r>
              <a:rPr lang="en-US" dirty="0"/>
              <a:t>There are 2 main types of cancer:</a:t>
            </a:r>
          </a:p>
          <a:p>
            <a:pPr>
              <a:buFont typeface="Wingdings" panose="05000000000000000000" pitchFamily="2" charset="2"/>
              <a:buChar char="v"/>
            </a:pPr>
            <a:endParaRPr lang="en-US" dirty="0"/>
          </a:p>
          <a:p>
            <a:pPr lvl="1">
              <a:buFont typeface="Wingdings" panose="05000000000000000000" pitchFamily="2" charset="2"/>
              <a:buChar char="Ø"/>
            </a:pPr>
            <a:r>
              <a:rPr lang="en-US" dirty="0"/>
              <a:t> Hematologic (blood) – Cancer of the blood cells. Includes:</a:t>
            </a:r>
          </a:p>
          <a:p>
            <a:pPr lvl="2">
              <a:buFont typeface="Wingdings" panose="05000000000000000000" pitchFamily="2" charset="2"/>
              <a:buChar char="§"/>
            </a:pPr>
            <a:r>
              <a:rPr lang="en-US" dirty="0"/>
              <a:t> Leukemia</a:t>
            </a:r>
          </a:p>
          <a:p>
            <a:pPr lvl="2">
              <a:buFont typeface="Wingdings" panose="05000000000000000000" pitchFamily="2" charset="2"/>
              <a:buChar char="§"/>
            </a:pPr>
            <a:r>
              <a:rPr lang="en-US" dirty="0"/>
              <a:t> Lymphoma</a:t>
            </a:r>
          </a:p>
          <a:p>
            <a:pPr lvl="2">
              <a:buFont typeface="Wingdings" panose="05000000000000000000" pitchFamily="2" charset="2"/>
              <a:buChar char="§"/>
            </a:pPr>
            <a:r>
              <a:rPr lang="en-US" dirty="0"/>
              <a:t> Myeloma</a:t>
            </a:r>
          </a:p>
          <a:p>
            <a:pPr marL="502920" lvl="2" indent="0">
              <a:buNone/>
            </a:pPr>
            <a:endParaRPr lang="en-US" dirty="0"/>
          </a:p>
          <a:p>
            <a:pPr lvl="1">
              <a:buFont typeface="Wingdings" panose="05000000000000000000" pitchFamily="2" charset="2"/>
              <a:buChar char="Ø"/>
            </a:pPr>
            <a:r>
              <a:rPr lang="en-US" dirty="0"/>
              <a:t> Solid Tumor – Cancers of body organs or tissues. Tumors are lumps or growths, which is called malignant if cancer or benign if not cancerous. Includes:</a:t>
            </a:r>
          </a:p>
          <a:p>
            <a:pPr lvl="2">
              <a:buFont typeface="Wingdings" panose="05000000000000000000" pitchFamily="2" charset="2"/>
              <a:buChar char="§"/>
            </a:pPr>
            <a:r>
              <a:rPr lang="en-US" dirty="0"/>
              <a:t> Breast</a:t>
            </a:r>
          </a:p>
          <a:p>
            <a:pPr lvl="2">
              <a:buFont typeface="Wingdings" panose="05000000000000000000" pitchFamily="2" charset="2"/>
              <a:buChar char="§"/>
            </a:pPr>
            <a:r>
              <a:rPr lang="en-US" dirty="0"/>
              <a:t> Prostate</a:t>
            </a:r>
          </a:p>
          <a:p>
            <a:pPr lvl="2">
              <a:buFont typeface="Wingdings" panose="05000000000000000000" pitchFamily="2" charset="2"/>
              <a:buChar char="§"/>
            </a:pPr>
            <a:r>
              <a:rPr lang="en-US" dirty="0"/>
              <a:t> Lung</a:t>
            </a:r>
          </a:p>
          <a:p>
            <a:pPr lvl="2">
              <a:buFont typeface="Wingdings" panose="05000000000000000000" pitchFamily="2" charset="2"/>
              <a:buChar char="§"/>
            </a:pPr>
            <a:r>
              <a:rPr lang="en-US" dirty="0"/>
              <a:t> </a:t>
            </a:r>
            <a:r>
              <a:rPr lang="en-US" dirty="0" err="1"/>
              <a:t>Cororectal</a:t>
            </a:r>
            <a:endParaRPr lang="en-US" dirty="0"/>
          </a:p>
        </p:txBody>
      </p:sp>
      <p:pic>
        <p:nvPicPr>
          <p:cNvPr id="15" name="Audio 14">
            <a:hlinkClick r:id="" action="ppaction://media"/>
            <a:extLst>
              <a:ext uri="{FF2B5EF4-FFF2-40B4-BE49-F238E27FC236}">
                <a16:creationId xmlns:a16="http://schemas.microsoft.com/office/drawing/2014/main" id="{EED1BADB-9841-BA2B-0E1E-631B82E6185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28318508"/>
      </p:ext>
    </p:extLst>
  </p:cSld>
  <p:clrMapOvr>
    <a:masterClrMapping/>
  </p:clrMapOvr>
  <mc:AlternateContent xmlns:mc="http://schemas.openxmlformats.org/markup-compatibility/2006">
    <mc:Choice xmlns:p14="http://schemas.microsoft.com/office/powerpoint/2010/main" Requires="p14">
      <p:transition spd="med" p14:dur="700" advTm="40322">
        <p:fade/>
      </p:transition>
    </mc:Choice>
    <mc:Fallback>
      <p:transition spd="med" advTm="403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Details</a:t>
            </a:r>
          </a:p>
        </p:txBody>
      </p:sp>
      <p:sp>
        <p:nvSpPr>
          <p:cNvPr id="3" name="Content Placeholder 2"/>
          <p:cNvSpPr>
            <a:spLocks noGrp="1"/>
          </p:cNvSpPr>
          <p:nvPr>
            <p:ph idx="1"/>
          </p:nvPr>
        </p:nvSpPr>
        <p:spPr/>
        <p:txBody>
          <a:bodyPr>
            <a:normAutofit lnSpcReduction="10000"/>
          </a:bodyPr>
          <a:lstStyle/>
          <a:p>
            <a:pPr>
              <a:buFont typeface="Wingdings" panose="05000000000000000000" pitchFamily="2" charset="2"/>
              <a:buChar char="v"/>
            </a:pPr>
            <a:r>
              <a:rPr lang="en-US" dirty="0"/>
              <a:t> Target Variables:</a:t>
            </a:r>
          </a:p>
          <a:p>
            <a:pPr lvl="1">
              <a:buFont typeface="Wingdings" panose="05000000000000000000" pitchFamily="2" charset="2"/>
              <a:buChar char="Ø"/>
            </a:pPr>
            <a:r>
              <a:rPr lang="en-US" dirty="0"/>
              <a:t> Vital Status</a:t>
            </a:r>
          </a:p>
          <a:p>
            <a:pPr lvl="1">
              <a:buFont typeface="Wingdings" panose="05000000000000000000" pitchFamily="2" charset="2"/>
              <a:buChar char="Ø"/>
            </a:pPr>
            <a:r>
              <a:rPr lang="en-US" dirty="0"/>
              <a:t> Primary Diagnosis</a:t>
            </a:r>
          </a:p>
          <a:p>
            <a:pPr lvl="1">
              <a:buFont typeface="Wingdings" panose="05000000000000000000" pitchFamily="2" charset="2"/>
              <a:buChar char="Ø"/>
            </a:pPr>
            <a:r>
              <a:rPr lang="en-US" dirty="0"/>
              <a:t> Age at Diagnosis</a:t>
            </a:r>
          </a:p>
          <a:p>
            <a:pPr lvl="1">
              <a:buFont typeface="Wingdings" panose="05000000000000000000" pitchFamily="2" charset="2"/>
              <a:buChar char="Ø"/>
            </a:pPr>
            <a:endParaRPr lang="en-US" dirty="0"/>
          </a:p>
          <a:p>
            <a:pPr>
              <a:buFont typeface="Wingdings" panose="05000000000000000000" pitchFamily="2" charset="2"/>
              <a:buChar char="v"/>
            </a:pPr>
            <a:r>
              <a:rPr lang="en-US" dirty="0"/>
              <a:t> Algorithmic Models:</a:t>
            </a:r>
          </a:p>
          <a:p>
            <a:pPr lvl="1">
              <a:buFont typeface="Wingdings" panose="05000000000000000000" pitchFamily="2" charset="2"/>
              <a:buChar char="Ø"/>
            </a:pPr>
            <a:r>
              <a:rPr lang="en-US" dirty="0"/>
              <a:t> Logistic Regression</a:t>
            </a:r>
          </a:p>
          <a:p>
            <a:pPr lvl="1">
              <a:buFont typeface="Wingdings" panose="05000000000000000000" pitchFamily="2" charset="2"/>
              <a:buChar char="Ø"/>
            </a:pPr>
            <a:r>
              <a:rPr lang="en-US" dirty="0"/>
              <a:t> Lasso Regression</a:t>
            </a:r>
          </a:p>
          <a:p>
            <a:pPr lvl="1">
              <a:buFont typeface="Wingdings" panose="05000000000000000000" pitchFamily="2" charset="2"/>
              <a:buChar char="Ø"/>
            </a:pPr>
            <a:r>
              <a:rPr lang="en-US" dirty="0"/>
              <a:t> Naïve Bayes</a:t>
            </a:r>
          </a:p>
          <a:p>
            <a:pPr lvl="1">
              <a:buFont typeface="Wingdings" panose="05000000000000000000" pitchFamily="2" charset="2"/>
              <a:buChar char="Ø"/>
            </a:pPr>
            <a:r>
              <a:rPr lang="en-US" dirty="0"/>
              <a:t> Decision Tree</a:t>
            </a:r>
          </a:p>
          <a:p>
            <a:pPr lvl="1">
              <a:buFont typeface="Wingdings" panose="05000000000000000000" pitchFamily="2" charset="2"/>
              <a:buChar char="Ø"/>
            </a:pPr>
            <a:r>
              <a:rPr lang="en-US" dirty="0"/>
              <a:t> Random Forest</a:t>
            </a:r>
          </a:p>
          <a:p>
            <a:pPr lvl="1">
              <a:buFont typeface="Wingdings" panose="05000000000000000000" pitchFamily="2" charset="2"/>
              <a:buChar char="Ø"/>
            </a:pPr>
            <a:r>
              <a:rPr lang="en-US" dirty="0"/>
              <a:t> Neural Networks</a:t>
            </a:r>
          </a:p>
          <a:p>
            <a:pPr lvl="1">
              <a:buFont typeface="Wingdings" panose="05000000000000000000" pitchFamily="2" charset="2"/>
              <a:buChar char="Ø"/>
            </a:pPr>
            <a:endParaRPr lang="en-US" dirty="0"/>
          </a:p>
        </p:txBody>
      </p:sp>
      <p:pic>
        <p:nvPicPr>
          <p:cNvPr id="20" name="Audio 19">
            <a:hlinkClick r:id="" action="ppaction://media"/>
            <a:extLst>
              <a:ext uri="{FF2B5EF4-FFF2-40B4-BE49-F238E27FC236}">
                <a16:creationId xmlns:a16="http://schemas.microsoft.com/office/drawing/2014/main" id="{2B598511-03E3-2526-891A-7BBA73F7264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76304469"/>
      </p:ext>
    </p:extLst>
  </p:cSld>
  <p:clrMapOvr>
    <a:masterClrMapping/>
  </p:clrMapOvr>
  <mc:AlternateContent xmlns:mc="http://schemas.openxmlformats.org/markup-compatibility/2006">
    <mc:Choice xmlns:p14="http://schemas.microsoft.com/office/powerpoint/2010/main" Requires="p14">
      <p:transition spd="med" p14:dur="700" advTm="30260">
        <p:fade/>
      </p:transition>
    </mc:Choice>
    <mc:Fallback>
      <p:transition spd="med" advTm="302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Vital Status</a:t>
            </a:r>
          </a:p>
        </p:txBody>
      </p:sp>
      <p:sp>
        <p:nvSpPr>
          <p:cNvPr id="3" name="Content Placeholder 2"/>
          <p:cNvSpPr>
            <a:spLocks noGrp="1"/>
          </p:cNvSpPr>
          <p:nvPr>
            <p:ph idx="1"/>
          </p:nvPr>
        </p:nvSpPr>
        <p:spPr/>
        <p:txBody>
          <a:bodyPr>
            <a:normAutofit lnSpcReduction="10000"/>
          </a:bodyPr>
          <a:lstStyle/>
          <a:p>
            <a:pPr>
              <a:buFont typeface="Wingdings" panose="05000000000000000000" pitchFamily="2" charset="2"/>
              <a:buChar char="v"/>
            </a:pPr>
            <a:r>
              <a:rPr lang="en-US" dirty="0"/>
              <a:t> Whether or not the patient survived since the original diagnosis</a:t>
            </a:r>
          </a:p>
          <a:p>
            <a:pPr>
              <a:buFont typeface="Wingdings" panose="05000000000000000000" pitchFamily="2" charset="2"/>
              <a:buChar char="v"/>
            </a:pPr>
            <a:r>
              <a:rPr lang="en-US" dirty="0"/>
              <a:t> After analyzing, realized there would have been better variables to focus on similar to this that could provide better results. Something I will look into while expanding upon this project</a:t>
            </a:r>
          </a:p>
          <a:p>
            <a:pPr lvl="1">
              <a:buFont typeface="Wingdings" panose="05000000000000000000" pitchFamily="2" charset="2"/>
              <a:buChar char="Ø"/>
            </a:pPr>
            <a:r>
              <a:rPr lang="en-US" dirty="0"/>
              <a:t> Days to death – Although vital status is important to understand the deadliest cancers, filtering the </a:t>
            </a:r>
            <a:r>
              <a:rPr lang="en-US" dirty="0" err="1"/>
              <a:t>dataframe</a:t>
            </a:r>
            <a:r>
              <a:rPr lang="en-US" dirty="0"/>
              <a:t> to only include patients who have died and attempting to predict their days to death could be far more beneficial to a patient’s life, but I am unaware of how accurate that prediction would be.</a:t>
            </a:r>
          </a:p>
          <a:p>
            <a:pPr>
              <a:buFont typeface="Wingdings" panose="05000000000000000000" pitchFamily="2" charset="2"/>
              <a:buChar char="v"/>
            </a:pPr>
            <a:r>
              <a:rPr lang="en-US" dirty="0"/>
              <a:t> Independent Variables Used:</a:t>
            </a:r>
          </a:p>
          <a:p>
            <a:pPr lvl="1">
              <a:buFont typeface="Wingdings" panose="05000000000000000000" pitchFamily="2" charset="2"/>
              <a:buChar char="Ø"/>
            </a:pPr>
            <a:r>
              <a:rPr lang="en-US" dirty="0"/>
              <a:t> Year of Birth, Age at Diagnosis, Ethnicity, Gender, Race, Morphology, Primary Diagnosis, Year of Diagnosis, Treatment Type, and Tissue or Organ of Origin</a:t>
            </a:r>
          </a:p>
        </p:txBody>
      </p:sp>
      <p:pic>
        <p:nvPicPr>
          <p:cNvPr id="9" name="Audio 8">
            <a:hlinkClick r:id="" action="ppaction://media"/>
            <a:extLst>
              <a:ext uri="{FF2B5EF4-FFF2-40B4-BE49-F238E27FC236}">
                <a16:creationId xmlns:a16="http://schemas.microsoft.com/office/drawing/2014/main" id="{F238CD4C-3DC0-D8D6-83AC-7FBA0B4A810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30525053"/>
      </p:ext>
    </p:extLst>
  </p:cSld>
  <p:clrMapOvr>
    <a:masterClrMapping/>
  </p:clrMapOvr>
  <mc:AlternateContent xmlns:mc="http://schemas.openxmlformats.org/markup-compatibility/2006">
    <mc:Choice xmlns:p14="http://schemas.microsoft.com/office/powerpoint/2010/main" Requires="p14">
      <p:transition spd="med" p14:dur="700" advTm="123363">
        <p:fade/>
      </p:transition>
    </mc:Choice>
    <mc:Fallback>
      <p:transition spd="med" advTm="12336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Vital Status – Algorithmic Models</a:t>
            </a:r>
          </a:p>
        </p:txBody>
      </p:sp>
      <p:sp>
        <p:nvSpPr>
          <p:cNvPr id="3" name="Text Placeholder 2"/>
          <p:cNvSpPr>
            <a:spLocks noGrp="1"/>
          </p:cNvSpPr>
          <p:nvPr>
            <p:ph type="body" idx="1"/>
          </p:nvPr>
        </p:nvSpPr>
        <p:spPr>
          <a:ln>
            <a:solidFill>
              <a:schemeClr val="tx1"/>
            </a:solidFill>
          </a:ln>
        </p:spPr>
        <p:txBody>
          <a:bodyPr/>
          <a:lstStyle/>
          <a:p>
            <a:r>
              <a:rPr lang="en-US" dirty="0"/>
              <a:t>Logistic Regression</a:t>
            </a:r>
          </a:p>
        </p:txBody>
      </p:sp>
      <p:sp>
        <p:nvSpPr>
          <p:cNvPr id="4" name="Content Placeholder 3"/>
          <p:cNvSpPr>
            <a:spLocks noGrp="1"/>
          </p:cNvSpPr>
          <p:nvPr>
            <p:ph sz="half" idx="2"/>
          </p:nvPr>
        </p:nvSpPr>
        <p:spPr>
          <a:ln>
            <a:solidFill>
              <a:schemeClr val="tx1"/>
            </a:solidFill>
          </a:ln>
        </p:spPr>
        <p:txBody>
          <a:bodyPr>
            <a:normAutofit fontScale="85000" lnSpcReduction="20000"/>
          </a:bodyPr>
          <a:lstStyle/>
          <a:p>
            <a:pPr>
              <a:buFont typeface="Wingdings" panose="05000000000000000000" pitchFamily="2" charset="2"/>
              <a:buChar char="v"/>
            </a:pPr>
            <a:endParaRPr lang="en-US" dirty="0"/>
          </a:p>
          <a:p>
            <a:pPr>
              <a:buFont typeface="Wingdings" panose="05000000000000000000" pitchFamily="2" charset="2"/>
              <a:buChar char="v"/>
            </a:pPr>
            <a:r>
              <a:rPr lang="en-US" dirty="0"/>
              <a:t> Prediction Accuracy Score:</a:t>
            </a:r>
          </a:p>
          <a:p>
            <a:pPr lvl="1">
              <a:buFont typeface="Wingdings" panose="05000000000000000000" pitchFamily="2" charset="2"/>
              <a:buChar char="Ø"/>
            </a:pPr>
            <a:r>
              <a:rPr lang="en-US" dirty="0"/>
              <a:t> 69.9%</a:t>
            </a:r>
          </a:p>
          <a:p>
            <a:pPr lvl="1">
              <a:buFont typeface="Wingdings" panose="05000000000000000000" pitchFamily="2" charset="2"/>
              <a:buChar char="v"/>
            </a:pPr>
            <a:endParaRPr lang="en-US" dirty="0"/>
          </a:p>
          <a:p>
            <a:pPr>
              <a:buFont typeface="Wingdings" panose="05000000000000000000" pitchFamily="2" charset="2"/>
              <a:buChar char="v"/>
            </a:pPr>
            <a:r>
              <a:rPr lang="en-US" dirty="0"/>
              <a:t> F1-Score:</a:t>
            </a:r>
          </a:p>
          <a:p>
            <a:pPr lvl="1">
              <a:buFont typeface="Wingdings" panose="05000000000000000000" pitchFamily="2" charset="2"/>
              <a:buChar char="Ø"/>
            </a:pPr>
            <a:r>
              <a:rPr lang="en-US" dirty="0"/>
              <a:t> 63.0%</a:t>
            </a:r>
          </a:p>
          <a:p>
            <a:pPr lvl="1">
              <a:buFont typeface="Wingdings" panose="05000000000000000000" pitchFamily="2" charset="2"/>
              <a:buChar char="Ø"/>
            </a:pPr>
            <a:endParaRPr lang="en-US" dirty="0"/>
          </a:p>
          <a:p>
            <a:pPr>
              <a:buFont typeface="Wingdings" panose="05000000000000000000" pitchFamily="2" charset="2"/>
              <a:buChar char="v"/>
            </a:pPr>
            <a:r>
              <a:rPr lang="en-US" dirty="0"/>
              <a:t> Confusion Matrix Highlights:</a:t>
            </a:r>
          </a:p>
          <a:p>
            <a:pPr lvl="1">
              <a:buFont typeface="Wingdings" panose="05000000000000000000" pitchFamily="2" charset="2"/>
              <a:buChar char="Ø"/>
            </a:pPr>
            <a:r>
              <a:rPr lang="en-US" dirty="0"/>
              <a:t> Majority of True Negatives</a:t>
            </a:r>
          </a:p>
          <a:p>
            <a:pPr lvl="1">
              <a:buFont typeface="Wingdings" panose="05000000000000000000" pitchFamily="2" charset="2"/>
              <a:buChar char="Ø"/>
            </a:pPr>
            <a:r>
              <a:rPr lang="en-US" dirty="0"/>
              <a:t> Far too many False Positives with an absurdly low level of True Positives</a:t>
            </a:r>
          </a:p>
        </p:txBody>
      </p:sp>
      <p:sp>
        <p:nvSpPr>
          <p:cNvPr id="5" name="Text Placeholder 4"/>
          <p:cNvSpPr>
            <a:spLocks noGrp="1"/>
          </p:cNvSpPr>
          <p:nvPr>
            <p:ph type="body" sz="quarter" idx="3"/>
          </p:nvPr>
        </p:nvSpPr>
        <p:spPr>
          <a:ln>
            <a:solidFill>
              <a:schemeClr val="tx1"/>
            </a:solidFill>
          </a:ln>
        </p:spPr>
        <p:txBody>
          <a:bodyPr/>
          <a:lstStyle/>
          <a:p>
            <a:r>
              <a:rPr lang="en-US" dirty="0"/>
              <a:t>Naïve Bayes</a:t>
            </a:r>
          </a:p>
        </p:txBody>
      </p:sp>
      <p:sp>
        <p:nvSpPr>
          <p:cNvPr id="6" name="Content Placeholder 5"/>
          <p:cNvSpPr>
            <a:spLocks noGrp="1"/>
          </p:cNvSpPr>
          <p:nvPr>
            <p:ph sz="quarter" idx="4"/>
          </p:nvPr>
        </p:nvSpPr>
        <p:spPr>
          <a:ln>
            <a:solidFill>
              <a:schemeClr val="tx1"/>
            </a:solidFill>
          </a:ln>
        </p:spPr>
        <p:txBody>
          <a:bodyPr>
            <a:normAutofit fontScale="85000" lnSpcReduction="20000"/>
          </a:bodyPr>
          <a:lstStyle/>
          <a:p>
            <a:pPr>
              <a:buFont typeface="Wingdings" panose="05000000000000000000" pitchFamily="2" charset="2"/>
              <a:buChar char="v"/>
            </a:pPr>
            <a:endParaRPr lang="en-US" dirty="0"/>
          </a:p>
          <a:p>
            <a:pPr>
              <a:buFont typeface="Wingdings" panose="05000000000000000000" pitchFamily="2" charset="2"/>
              <a:buChar char="v"/>
            </a:pPr>
            <a:r>
              <a:rPr lang="en-US" dirty="0"/>
              <a:t> Prediction Accuracy Score:</a:t>
            </a:r>
          </a:p>
          <a:p>
            <a:pPr lvl="1">
              <a:buFont typeface="Wingdings" panose="05000000000000000000" pitchFamily="2" charset="2"/>
              <a:buChar char="Ø"/>
            </a:pPr>
            <a:r>
              <a:rPr lang="en-US" dirty="0"/>
              <a:t> 69.3%</a:t>
            </a:r>
          </a:p>
          <a:p>
            <a:pPr lvl="1">
              <a:buFont typeface="Wingdings" panose="05000000000000000000" pitchFamily="2" charset="2"/>
              <a:buChar char="v"/>
            </a:pPr>
            <a:endParaRPr lang="en-US" dirty="0"/>
          </a:p>
          <a:p>
            <a:pPr>
              <a:buFont typeface="Wingdings" panose="05000000000000000000" pitchFamily="2" charset="2"/>
              <a:buChar char="v"/>
            </a:pPr>
            <a:r>
              <a:rPr lang="en-US" dirty="0"/>
              <a:t> F1-Score:</a:t>
            </a:r>
          </a:p>
          <a:p>
            <a:pPr lvl="1">
              <a:buFont typeface="Wingdings" panose="05000000000000000000" pitchFamily="2" charset="2"/>
              <a:buChar char="Ø"/>
            </a:pPr>
            <a:r>
              <a:rPr lang="en-US" dirty="0"/>
              <a:t> 66.1%</a:t>
            </a:r>
          </a:p>
          <a:p>
            <a:pPr lvl="1">
              <a:buFont typeface="Wingdings" panose="05000000000000000000" pitchFamily="2" charset="2"/>
              <a:buChar char="Ø"/>
            </a:pPr>
            <a:endParaRPr lang="en-US" dirty="0"/>
          </a:p>
          <a:p>
            <a:pPr>
              <a:buFont typeface="Wingdings" panose="05000000000000000000" pitchFamily="2" charset="2"/>
              <a:buChar char="v"/>
            </a:pPr>
            <a:r>
              <a:rPr lang="en-US" dirty="0"/>
              <a:t> Confusion Matrix Highlights:</a:t>
            </a:r>
          </a:p>
          <a:p>
            <a:pPr lvl="1">
              <a:buFont typeface="Wingdings" panose="05000000000000000000" pitchFamily="2" charset="2"/>
              <a:buChar char="Ø"/>
            </a:pPr>
            <a:r>
              <a:rPr lang="en-US" dirty="0"/>
              <a:t> Majority of True Negatives</a:t>
            </a:r>
          </a:p>
          <a:p>
            <a:pPr lvl="1">
              <a:buFont typeface="Wingdings" panose="05000000000000000000" pitchFamily="2" charset="2"/>
              <a:buChar char="Ø"/>
            </a:pPr>
            <a:r>
              <a:rPr lang="en-US" dirty="0"/>
              <a:t> Far less False Positives than Logistic Regression, with the missing values reasonably distributed between True Positives and False Negatives</a:t>
            </a:r>
          </a:p>
        </p:txBody>
      </p:sp>
      <p:pic>
        <p:nvPicPr>
          <p:cNvPr id="17" name="Audio 16">
            <a:hlinkClick r:id="" action="ppaction://media"/>
            <a:extLst>
              <a:ext uri="{FF2B5EF4-FFF2-40B4-BE49-F238E27FC236}">
                <a16:creationId xmlns:a16="http://schemas.microsoft.com/office/drawing/2014/main" id="{3B1FD6D3-F273-5C43-9EFA-3D887A2F72B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37673684"/>
      </p:ext>
    </p:extLst>
  </p:cSld>
  <p:clrMapOvr>
    <a:masterClrMapping/>
  </p:clrMapOvr>
  <mc:AlternateContent xmlns:mc="http://schemas.openxmlformats.org/markup-compatibility/2006">
    <mc:Choice xmlns:p14="http://schemas.microsoft.com/office/powerpoint/2010/main" Requires="p14">
      <p:transition spd="med" p14:dur="700" advTm="100231">
        <p:fade/>
      </p:transition>
    </mc:Choice>
    <mc:Fallback>
      <p:transition spd="med" advTm="1002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Vital Status - Conclusion</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v"/>
            </a:pPr>
            <a:r>
              <a:rPr lang="en-US" dirty="0"/>
              <a:t> Between the 2 models used to predict and evaluate patient’s vital status, the Naïve Bayes algorithm provided much stronger results than Logistic Regression.</a:t>
            </a:r>
          </a:p>
          <a:p>
            <a:pPr lvl="1">
              <a:buFont typeface="Wingdings" panose="05000000000000000000" pitchFamily="2" charset="2"/>
              <a:buChar char="Ø"/>
            </a:pPr>
            <a:r>
              <a:rPr lang="en-US" dirty="0"/>
              <a:t> Accuracy Scores are extremely close for both models, within 1%, with Logistic Regression being slightly more accurate, while the F1-Scores have a difference of 3.1% in favor of Naïve Bayes.</a:t>
            </a:r>
          </a:p>
          <a:p>
            <a:pPr lvl="1">
              <a:buFont typeface="Wingdings" panose="05000000000000000000" pitchFamily="2" charset="2"/>
              <a:buChar char="Ø"/>
            </a:pPr>
            <a:r>
              <a:rPr lang="en-US" dirty="0"/>
              <a:t> Importance:</a:t>
            </a:r>
          </a:p>
          <a:p>
            <a:pPr lvl="2">
              <a:buFont typeface="Wingdings" panose="05000000000000000000" pitchFamily="2" charset="2"/>
              <a:buChar char="§"/>
            </a:pPr>
            <a:r>
              <a:rPr lang="en-US" dirty="0"/>
              <a:t> F1-Scores provide a greater weight to False Negatives and False Positives, which I believe is more important given the far less difference accuracy. </a:t>
            </a:r>
          </a:p>
          <a:p>
            <a:pPr lvl="2">
              <a:buFont typeface="Wingdings" panose="05000000000000000000" pitchFamily="2" charset="2"/>
              <a:buChar char="§"/>
            </a:pPr>
            <a:r>
              <a:rPr lang="en-US" dirty="0"/>
              <a:t>I believe analyzing a patient’s cancer type then evaluating the days to death for patients with a similar diagnosis that resulted in death would be more beneficial to a patient than predicting vital status.</a:t>
            </a:r>
          </a:p>
          <a:p>
            <a:pPr lvl="3">
              <a:buFont typeface="Courier New" panose="02070309020205020404" pitchFamily="49" charset="0"/>
              <a:buChar char="o"/>
            </a:pPr>
            <a:r>
              <a:rPr lang="en-US" dirty="0"/>
              <a:t> Something I plan on looking into as I improve upon this project, hopefully creating a more user focused application or website</a:t>
            </a:r>
          </a:p>
        </p:txBody>
      </p:sp>
      <p:pic>
        <p:nvPicPr>
          <p:cNvPr id="12" name="Audio 11">
            <a:hlinkClick r:id="" action="ppaction://media"/>
            <a:extLst>
              <a:ext uri="{FF2B5EF4-FFF2-40B4-BE49-F238E27FC236}">
                <a16:creationId xmlns:a16="http://schemas.microsoft.com/office/drawing/2014/main" id="{74EFB234-8AB6-F56F-E46A-64CA9D9C404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39903242"/>
      </p:ext>
    </p:extLst>
  </p:cSld>
  <p:clrMapOvr>
    <a:masterClrMapping/>
  </p:clrMapOvr>
  <mc:AlternateContent xmlns:mc="http://schemas.openxmlformats.org/markup-compatibility/2006">
    <mc:Choice xmlns:p14="http://schemas.microsoft.com/office/powerpoint/2010/main" Requires="p14">
      <p:transition spd="med" p14:dur="700" advTm="58096">
        <p:fade/>
      </p:transition>
    </mc:Choice>
    <mc:Fallback>
      <p:transition spd="med" advTm="580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Diagnosis</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v"/>
            </a:pPr>
            <a:r>
              <a:rPr lang="en-US" dirty="0"/>
              <a:t> The original cancer diagnosis a patient received from their physician </a:t>
            </a:r>
          </a:p>
          <a:p>
            <a:pPr>
              <a:buFont typeface="Wingdings" panose="05000000000000000000" pitchFamily="2" charset="2"/>
              <a:buChar char="v"/>
            </a:pPr>
            <a:r>
              <a:rPr lang="en-US" dirty="0"/>
              <a:t> Variables Used:</a:t>
            </a:r>
          </a:p>
          <a:p>
            <a:pPr lvl="1">
              <a:buFont typeface="Wingdings" panose="05000000000000000000" pitchFamily="2" charset="2"/>
              <a:buChar char="Ø"/>
            </a:pPr>
            <a:r>
              <a:rPr lang="en-US" dirty="0"/>
              <a:t> Year of Birth, Age at Diagnosis, Ethnicity, Gender, Race, Morphology, Prior Treatment, Site of Resection or Biopsy, Year of Diagnosis, Treatment Type, and Tissue or Organ of Origin</a:t>
            </a:r>
          </a:p>
          <a:p>
            <a:pPr>
              <a:buFont typeface="Wingdings" panose="05000000000000000000" pitchFamily="2" charset="2"/>
              <a:buChar char="v"/>
            </a:pPr>
            <a:r>
              <a:rPr lang="en-US" dirty="0"/>
              <a:t> My goal is to reduce the number of independent variables for this analysis</a:t>
            </a:r>
          </a:p>
          <a:p>
            <a:pPr lvl="1">
              <a:buFont typeface="Wingdings" panose="05000000000000000000" pitchFamily="2" charset="2"/>
              <a:buChar char="Ø"/>
            </a:pPr>
            <a:r>
              <a:rPr lang="en-US" dirty="0"/>
              <a:t>More beneficial for a new patient vs existing patient </a:t>
            </a:r>
          </a:p>
          <a:p>
            <a:pPr lvl="2">
              <a:buFont typeface="Wingdings" panose="05000000000000000000" pitchFamily="2" charset="2"/>
              <a:buChar char="§"/>
            </a:pPr>
            <a:r>
              <a:rPr lang="en-US" dirty="0"/>
              <a:t> Plan to reduce the number of independent variables by more than 50%</a:t>
            </a:r>
          </a:p>
          <a:p>
            <a:pPr lvl="2">
              <a:buFont typeface="Wingdings" panose="05000000000000000000" pitchFamily="2" charset="2"/>
              <a:buChar char="§"/>
            </a:pPr>
            <a:r>
              <a:rPr lang="en-US" dirty="0"/>
              <a:t> May cause a significant decline in accuracy</a:t>
            </a:r>
          </a:p>
          <a:p>
            <a:pPr lvl="1">
              <a:buFont typeface="Wingdings" panose="05000000000000000000" pitchFamily="2" charset="2"/>
              <a:buChar char="v"/>
            </a:pPr>
            <a:endParaRPr lang="en-US" dirty="0"/>
          </a:p>
        </p:txBody>
      </p:sp>
      <p:pic>
        <p:nvPicPr>
          <p:cNvPr id="16" name="Audio 15">
            <a:hlinkClick r:id="" action="ppaction://media"/>
            <a:extLst>
              <a:ext uri="{FF2B5EF4-FFF2-40B4-BE49-F238E27FC236}">
                <a16:creationId xmlns:a16="http://schemas.microsoft.com/office/drawing/2014/main" id="{B61BB207-A209-1831-9D4E-30BDBA405B1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83646284"/>
      </p:ext>
    </p:extLst>
  </p:cSld>
  <p:clrMapOvr>
    <a:masterClrMapping/>
  </p:clrMapOvr>
  <mc:AlternateContent xmlns:mc="http://schemas.openxmlformats.org/markup-compatibility/2006">
    <mc:Choice xmlns:p14="http://schemas.microsoft.com/office/powerpoint/2010/main" Requires="p14">
      <p:transition spd="med" p14:dur="700" advTm="30195">
        <p:fade/>
      </p:transition>
    </mc:Choice>
    <mc:Fallback>
      <p:transition spd="med" advTm="301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Diagnosis – Algorithmic Models</a:t>
            </a:r>
          </a:p>
        </p:txBody>
      </p:sp>
      <p:sp>
        <p:nvSpPr>
          <p:cNvPr id="3" name="Text Placeholder 2"/>
          <p:cNvSpPr>
            <a:spLocks noGrp="1"/>
          </p:cNvSpPr>
          <p:nvPr>
            <p:ph type="body" idx="1"/>
          </p:nvPr>
        </p:nvSpPr>
        <p:spPr>
          <a:xfrm>
            <a:off x="1066800" y="1828799"/>
            <a:ext cx="10058400" cy="762000"/>
          </a:xfrm>
          <a:ln>
            <a:solidFill>
              <a:schemeClr val="tx1"/>
            </a:solidFill>
          </a:ln>
        </p:spPr>
        <p:txBody>
          <a:bodyPr/>
          <a:lstStyle/>
          <a:p>
            <a:r>
              <a:rPr lang="en-US" dirty="0"/>
              <a:t>Random Forest</a:t>
            </a:r>
          </a:p>
        </p:txBody>
      </p:sp>
      <p:sp>
        <p:nvSpPr>
          <p:cNvPr id="4" name="Content Placeholder 3"/>
          <p:cNvSpPr>
            <a:spLocks noGrp="1"/>
          </p:cNvSpPr>
          <p:nvPr>
            <p:ph sz="half" idx="2"/>
          </p:nvPr>
        </p:nvSpPr>
        <p:spPr>
          <a:xfrm>
            <a:off x="1066800" y="2590799"/>
            <a:ext cx="10058400" cy="3810033"/>
          </a:xfrm>
          <a:ln>
            <a:solidFill>
              <a:schemeClr val="tx1"/>
            </a:solidFill>
          </a:ln>
        </p:spPr>
        <p:txBody>
          <a:bodyPr>
            <a:normAutofit/>
          </a:bodyPr>
          <a:lstStyle/>
          <a:p>
            <a:pPr>
              <a:buFont typeface="Wingdings" panose="05000000000000000000" pitchFamily="2" charset="2"/>
              <a:buChar char="v"/>
            </a:pPr>
            <a:endParaRPr lang="en-US" dirty="0"/>
          </a:p>
          <a:p>
            <a:pPr>
              <a:buFont typeface="Wingdings" panose="05000000000000000000" pitchFamily="2" charset="2"/>
              <a:buChar char="v"/>
            </a:pPr>
            <a:r>
              <a:rPr lang="en-US" dirty="0"/>
              <a:t> Prediction Accuracy Score:</a:t>
            </a:r>
          </a:p>
          <a:p>
            <a:pPr lvl="1">
              <a:buFont typeface="Wingdings" panose="05000000000000000000" pitchFamily="2" charset="2"/>
              <a:buChar char="Ø"/>
            </a:pPr>
            <a:r>
              <a:rPr lang="en-US" dirty="0"/>
              <a:t> 92.0%</a:t>
            </a:r>
          </a:p>
          <a:p>
            <a:pPr lvl="1">
              <a:buFont typeface="Wingdings" panose="05000000000000000000" pitchFamily="2" charset="2"/>
              <a:buChar char="v"/>
            </a:pPr>
            <a:endParaRPr lang="en-US" dirty="0"/>
          </a:p>
          <a:p>
            <a:pPr>
              <a:buFont typeface="Wingdings" panose="05000000000000000000" pitchFamily="2" charset="2"/>
              <a:buChar char="v"/>
            </a:pPr>
            <a:r>
              <a:rPr lang="en-US" dirty="0"/>
              <a:t> F1 Score:</a:t>
            </a:r>
          </a:p>
          <a:p>
            <a:pPr lvl="1">
              <a:buFont typeface="Wingdings" panose="05000000000000000000" pitchFamily="2" charset="2"/>
              <a:buChar char="Ø"/>
            </a:pPr>
            <a:r>
              <a:rPr lang="en-US" dirty="0"/>
              <a:t> 91.2%</a:t>
            </a:r>
          </a:p>
        </p:txBody>
      </p:sp>
      <p:pic>
        <p:nvPicPr>
          <p:cNvPr id="19" name="Audio 18">
            <a:hlinkClick r:id="" action="ppaction://media"/>
            <a:extLst>
              <a:ext uri="{FF2B5EF4-FFF2-40B4-BE49-F238E27FC236}">
                <a16:creationId xmlns:a16="http://schemas.microsoft.com/office/drawing/2014/main" id="{923CB9D7-3B2F-5BFD-D818-E728A296351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78169" t="-178169" r="-178169" b="-17816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98935913"/>
      </p:ext>
    </p:extLst>
  </p:cSld>
  <p:clrMapOvr>
    <a:masterClrMapping/>
  </p:clrMapOvr>
  <mc:AlternateContent xmlns:mc="http://schemas.openxmlformats.org/markup-compatibility/2006">
    <mc:Choice xmlns:p14="http://schemas.microsoft.com/office/powerpoint/2010/main" Requires="p14">
      <p:transition spd="med" p14:dur="700" advTm="32921">
        <p:fade/>
      </p:transition>
    </mc:Choice>
    <mc:Fallback>
      <p:transition spd="med" advTm="329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theme/theme1.xml><?xml version="1.0" encoding="utf-8"?>
<a:theme xmlns:a="http://schemas.openxmlformats.org/drawingml/2006/main" name="Medical Design 16x9">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41.potx" id="{D7485564-6666-4DDB-B0D3-55F6E694D6E5}" vid="{6E950D30-6FC6-4411-BCFF-468AD9ECA787}"/>
    </a:ext>
  </a:extLst>
</a:theme>
</file>

<file path=ppt/theme/theme2.xml><?xml version="1.0" encoding="utf-8"?>
<a:theme xmlns:a="http://schemas.openxmlformats.org/drawingml/2006/main" name="Office Them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Medical design presentation (widescreen)</Template>
  <TotalTime>4134</TotalTime>
  <Words>1306</Words>
  <Application>Microsoft Office PowerPoint</Application>
  <PresentationFormat>Widescreen</PresentationFormat>
  <Paragraphs>128</Paragraphs>
  <Slides>16</Slides>
  <Notes>1</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Courier New</vt:lpstr>
      <vt:lpstr>Franklin Gothic Medium</vt:lpstr>
      <vt:lpstr>Wingdings</vt:lpstr>
      <vt:lpstr>Medical Design 16x9</vt:lpstr>
      <vt:lpstr>Battling Cancer</vt:lpstr>
      <vt:lpstr>Understanding Cancer</vt:lpstr>
      <vt:lpstr>Understanding Cancer</vt:lpstr>
      <vt:lpstr>Project Details</vt:lpstr>
      <vt:lpstr>Vital Status</vt:lpstr>
      <vt:lpstr>Vital Status – Algorithmic Models</vt:lpstr>
      <vt:lpstr>Vital Status - Conclusion</vt:lpstr>
      <vt:lpstr>Primary Diagnosis</vt:lpstr>
      <vt:lpstr>Primary Diagnosis – Algorithmic Models</vt:lpstr>
      <vt:lpstr>Primary Diagnosis - Conclusion</vt:lpstr>
      <vt:lpstr>Age at Diagnosis</vt:lpstr>
      <vt:lpstr>Age at Diagnosis – Algorithmic Models</vt:lpstr>
      <vt:lpstr>Age at Diagnosis - Conclusion</vt:lpstr>
      <vt:lpstr>Other Target Variable Options</vt:lpstr>
      <vt:lpstr>Final Thoughts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Battling Cancer</dc:title>
  <dc:creator>Brett Foster</dc:creator>
  <cp:lastModifiedBy>Brett Foster</cp:lastModifiedBy>
  <cp:revision>11</cp:revision>
  <dcterms:created xsi:type="dcterms:W3CDTF">2023-07-20T04:15:07Z</dcterms:created>
  <dcterms:modified xsi:type="dcterms:W3CDTF">2023-07-23T01:10:00Z</dcterms:modified>
</cp:coreProperties>
</file>

<file path=docProps/thumbnail.jpeg>
</file>